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34"/>
  </p:notesMasterIdLst>
  <p:handoutMasterIdLst>
    <p:handoutMasterId r:id="rId35"/>
  </p:handoutMasterIdLst>
  <p:sldIdLst>
    <p:sldId id="284" r:id="rId2"/>
    <p:sldId id="358" r:id="rId3"/>
    <p:sldId id="351" r:id="rId4"/>
    <p:sldId id="352" r:id="rId5"/>
    <p:sldId id="355" r:id="rId6"/>
    <p:sldId id="354" r:id="rId7"/>
    <p:sldId id="357" r:id="rId8"/>
    <p:sldId id="359" r:id="rId9"/>
    <p:sldId id="360" r:id="rId10"/>
    <p:sldId id="361" r:id="rId11"/>
    <p:sldId id="363" r:id="rId12"/>
    <p:sldId id="362" r:id="rId13"/>
    <p:sldId id="372" r:id="rId14"/>
    <p:sldId id="376" r:id="rId15"/>
    <p:sldId id="377" r:id="rId16"/>
    <p:sldId id="378" r:id="rId17"/>
    <p:sldId id="379" r:id="rId18"/>
    <p:sldId id="370" r:id="rId19"/>
    <p:sldId id="373" r:id="rId20"/>
    <p:sldId id="380" r:id="rId21"/>
    <p:sldId id="381" r:id="rId22"/>
    <p:sldId id="382" r:id="rId23"/>
    <p:sldId id="374" r:id="rId24"/>
    <p:sldId id="383" r:id="rId25"/>
    <p:sldId id="384" r:id="rId26"/>
    <p:sldId id="375" r:id="rId27"/>
    <p:sldId id="385" r:id="rId28"/>
    <p:sldId id="386" r:id="rId29"/>
    <p:sldId id="387" r:id="rId30"/>
    <p:sldId id="388" r:id="rId31"/>
    <p:sldId id="389" r:id="rId32"/>
    <p:sldId id="350"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0000FF"/>
    <a:srgbClr val="595959"/>
    <a:srgbClr val="002596"/>
    <a:srgbClr val="2B48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93" autoAdjust="0"/>
    <p:restoredTop sz="94750" autoAdjust="0"/>
  </p:normalViewPr>
  <p:slideViewPr>
    <p:cSldViewPr snapToGrid="0" showGuides="1">
      <p:cViewPr varScale="1">
        <p:scale>
          <a:sx n="83" d="100"/>
          <a:sy n="83" d="100"/>
        </p:scale>
        <p:origin x="-1860" y="-90"/>
      </p:cViewPr>
      <p:guideLst>
        <p:guide orient="horz" pos="4218"/>
        <p:guide orient="horz" pos="964"/>
        <p:guide orient="horz" pos="1012"/>
        <p:guide orient="horz" pos="630"/>
        <p:guide orient="horz" pos="1517"/>
        <p:guide pos="2880"/>
        <p:guide pos="144"/>
        <p:guide pos="5616"/>
        <p:guide pos="5444"/>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23934" y="0"/>
            <a:ext cx="2747865" cy="457200"/>
          </a:xfrm>
          <a:prstGeom prst="rect">
            <a:avLst/>
          </a:prstGeom>
        </p:spPr>
        <p:txBody>
          <a:bodyPr vert="horz" lIns="91440" tIns="45720" rIns="91440" bIns="45720" rtlCol="0" anchor="ctr" anchorCtr="0"/>
          <a:lstStyle>
            <a:lvl1pPr algn="l">
              <a:defRPr sz="1200"/>
            </a:lvl1pPr>
          </a:lstStyle>
          <a:p>
            <a:r>
              <a:rPr lang="en-US" dirty="0" smtClean="0"/>
              <a:t>Datalogic </a:t>
            </a:r>
            <a:r>
              <a:rPr lang="en-US" dirty="0" err="1" smtClean="0"/>
              <a:t>SpA</a:t>
            </a:r>
            <a:endParaRPr lang="en-US" dirty="0"/>
          </a:p>
        </p:txBody>
      </p:sp>
      <p:sp>
        <p:nvSpPr>
          <p:cNvPr id="3" name="Date Placeholder 2"/>
          <p:cNvSpPr>
            <a:spLocks noGrp="1"/>
          </p:cNvSpPr>
          <p:nvPr>
            <p:ph type="dt" sz="quarter" idx="1"/>
          </p:nvPr>
        </p:nvSpPr>
        <p:spPr>
          <a:xfrm>
            <a:off x="3884613" y="0"/>
            <a:ext cx="2749452" cy="457200"/>
          </a:xfrm>
          <a:prstGeom prst="rect">
            <a:avLst/>
          </a:prstGeom>
        </p:spPr>
        <p:txBody>
          <a:bodyPr vert="horz" lIns="91440" tIns="45720" rIns="91440" bIns="45720" rtlCol="0" anchor="ctr" anchorCtr="0"/>
          <a:lstStyle>
            <a:lvl1pPr algn="r">
              <a:defRPr sz="1200"/>
            </a:lvl1pPr>
          </a:lstStyle>
          <a:p>
            <a:fld id="{243C4086-E6B8-4FAC-8B49-86792EFC9406}" type="datetimeFigureOut">
              <a:rPr lang="en-US" smtClean="0"/>
              <a:t>9/24/2016</a:t>
            </a:fld>
            <a:endParaRPr lang="en-US"/>
          </a:p>
        </p:txBody>
      </p:sp>
      <p:sp>
        <p:nvSpPr>
          <p:cNvPr id="4" name="Footer Placeholder 3"/>
          <p:cNvSpPr>
            <a:spLocks noGrp="1"/>
          </p:cNvSpPr>
          <p:nvPr>
            <p:ph type="ftr" sz="quarter" idx="2"/>
          </p:nvPr>
        </p:nvSpPr>
        <p:spPr>
          <a:xfrm>
            <a:off x="242596" y="8685213"/>
            <a:ext cx="5001208" cy="457200"/>
          </a:xfrm>
          <a:prstGeom prst="rect">
            <a:avLst/>
          </a:prstGeom>
        </p:spPr>
        <p:txBody>
          <a:bodyPr vert="horz" lIns="91440" tIns="45720" rIns="91440" bIns="45720" rtlCol="0" anchor="ctr" anchorCtr="0"/>
          <a:lstStyle>
            <a:lvl1pPr algn="l">
              <a:defRPr sz="1200"/>
            </a:lvl1pPr>
          </a:lstStyle>
          <a:p>
            <a:r>
              <a:rPr lang="en-US" dirty="0" smtClean="0"/>
              <a:t>© 2014 Datalogic </a:t>
            </a:r>
            <a:r>
              <a:rPr lang="en-US" dirty="0" err="1" smtClean="0"/>
              <a:t>SpA</a:t>
            </a:r>
            <a:r>
              <a:rPr lang="en-US" dirty="0" smtClean="0"/>
              <a:t> • Confidential Proprietary Information</a:t>
            </a:r>
            <a:endParaRPr lang="en-US" dirty="0"/>
          </a:p>
        </p:txBody>
      </p:sp>
      <p:sp>
        <p:nvSpPr>
          <p:cNvPr id="5" name="Slide Number Placeholder 4"/>
          <p:cNvSpPr>
            <a:spLocks noGrp="1"/>
          </p:cNvSpPr>
          <p:nvPr>
            <p:ph type="sldNum" sz="quarter" idx="3"/>
          </p:nvPr>
        </p:nvSpPr>
        <p:spPr>
          <a:xfrm>
            <a:off x="5719666" y="8685213"/>
            <a:ext cx="914400" cy="457200"/>
          </a:xfrm>
          <a:prstGeom prst="rect">
            <a:avLst/>
          </a:prstGeom>
        </p:spPr>
        <p:txBody>
          <a:bodyPr vert="horz" lIns="91440" tIns="45720" rIns="91440" bIns="45720" rtlCol="0" anchor="ctr" anchorCtr="0"/>
          <a:lstStyle>
            <a:lvl1pPr algn="r">
              <a:defRPr sz="1200"/>
            </a:lvl1pPr>
          </a:lstStyle>
          <a:p>
            <a:fld id="{6B5BD616-3E75-48FD-9DBD-810B11F47F92}" type="slidenum">
              <a:rPr lang="en-US" smtClean="0"/>
              <a:t>‹#›</a:t>
            </a:fld>
            <a:endParaRPr lang="en-US"/>
          </a:p>
        </p:txBody>
      </p:sp>
    </p:spTree>
    <p:extLst>
      <p:ext uri="{BB962C8B-B14F-4D97-AF65-F5344CB8AC3E}">
        <p14:creationId xmlns:p14="http://schemas.microsoft.com/office/powerpoint/2010/main" val="83147491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33264" y="0"/>
            <a:ext cx="2738535" cy="457200"/>
          </a:xfrm>
          <a:prstGeom prst="rect">
            <a:avLst/>
          </a:prstGeom>
        </p:spPr>
        <p:txBody>
          <a:bodyPr vert="horz" lIns="91440" tIns="45720" rIns="91440" bIns="45720" rtlCol="0" anchor="ctr" anchorCtr="0"/>
          <a:lstStyle>
            <a:lvl1pPr algn="l">
              <a:defRPr sz="1200"/>
            </a:lvl1pPr>
          </a:lstStyle>
          <a:p>
            <a:r>
              <a:rPr lang="en-US" smtClean="0"/>
              <a:t>Datalogic ADC</a:t>
            </a:r>
            <a:endParaRPr lang="en-US"/>
          </a:p>
        </p:txBody>
      </p:sp>
      <p:sp>
        <p:nvSpPr>
          <p:cNvPr id="3" name="Date Placeholder 2"/>
          <p:cNvSpPr>
            <a:spLocks noGrp="1"/>
          </p:cNvSpPr>
          <p:nvPr>
            <p:ph type="dt" idx="1"/>
          </p:nvPr>
        </p:nvSpPr>
        <p:spPr>
          <a:xfrm>
            <a:off x="3884613" y="0"/>
            <a:ext cx="2749452" cy="457200"/>
          </a:xfrm>
          <a:prstGeom prst="rect">
            <a:avLst/>
          </a:prstGeom>
        </p:spPr>
        <p:txBody>
          <a:bodyPr vert="horz" lIns="91440" tIns="45720" rIns="91440" bIns="45720" rtlCol="0" anchor="ctr" anchorCtr="0"/>
          <a:lstStyle>
            <a:lvl1pPr algn="r">
              <a:defRPr sz="1200"/>
            </a:lvl1pPr>
          </a:lstStyle>
          <a:p>
            <a:fld id="{33B1F6E5-7779-485E-85CA-11118D14BC74}" type="datetimeFigureOut">
              <a:rPr lang="en-US" smtClean="0"/>
              <a:t>9/24/2016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5243804" cy="457200"/>
          </a:xfrm>
          <a:prstGeom prst="rect">
            <a:avLst/>
          </a:prstGeom>
        </p:spPr>
        <p:txBody>
          <a:bodyPr vert="horz" lIns="91440" tIns="45720" rIns="91440" bIns="45720" rtlCol="0" anchor="ctr" anchorCtr="0"/>
          <a:lstStyle>
            <a:lvl1pPr algn="l">
              <a:defRPr sz="1200"/>
            </a:lvl1pPr>
          </a:lstStyle>
          <a:p>
            <a:r>
              <a:rPr lang="en-US" smtClean="0"/>
              <a:t>© 2012 Datalogic ADC, Inc. • Confidential Proprietary Information</a:t>
            </a:r>
            <a:endParaRPr lang="en-US"/>
          </a:p>
        </p:txBody>
      </p:sp>
      <p:sp>
        <p:nvSpPr>
          <p:cNvPr id="7" name="Slide Number Placeholder 6"/>
          <p:cNvSpPr>
            <a:spLocks noGrp="1"/>
          </p:cNvSpPr>
          <p:nvPr>
            <p:ph type="sldNum" sz="quarter" idx="5"/>
          </p:nvPr>
        </p:nvSpPr>
        <p:spPr>
          <a:xfrm>
            <a:off x="5719665" y="8685213"/>
            <a:ext cx="914400" cy="457200"/>
          </a:xfrm>
          <a:prstGeom prst="rect">
            <a:avLst/>
          </a:prstGeom>
        </p:spPr>
        <p:txBody>
          <a:bodyPr vert="horz" lIns="91440" tIns="45720" rIns="91440" bIns="45720" rtlCol="0" anchor="ctr" anchorCtr="0"/>
          <a:lstStyle>
            <a:lvl1pPr algn="r">
              <a:defRPr sz="1200"/>
            </a:lvl1pPr>
          </a:lstStyle>
          <a:p>
            <a:fld id="{D2E23686-9DA1-4420-BB3B-7F364B2BB630}" type="slidenum">
              <a:rPr lang="en-US" smtClean="0"/>
              <a:t>‹#›</a:t>
            </a:fld>
            <a:endParaRPr lang="en-US"/>
          </a:p>
        </p:txBody>
      </p:sp>
    </p:spTree>
    <p:extLst>
      <p:ext uri="{BB962C8B-B14F-4D97-AF65-F5344CB8AC3E}">
        <p14:creationId xmlns:p14="http://schemas.microsoft.com/office/powerpoint/2010/main" val="4272121899"/>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sfsdfds</a:t>
            </a:r>
            <a:endParaRPr lang="en-US"/>
          </a:p>
        </p:txBody>
      </p:sp>
    </p:spTree>
    <p:extLst>
      <p:ext uri="{BB962C8B-B14F-4D97-AF65-F5344CB8AC3E}">
        <p14:creationId xmlns:p14="http://schemas.microsoft.com/office/powerpoint/2010/main" val="730999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mailto:corporate@datalogic.com" TargetMode="External"/><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67161" y="3002712"/>
            <a:ext cx="7190913" cy="537471"/>
          </a:xfrm>
        </p:spPr>
        <p:txBody>
          <a:bodyPr/>
          <a:lstStyle>
            <a:lvl1pPr algn="ctr">
              <a:defRPr sz="4000" baseline="0">
                <a:solidFill>
                  <a:schemeClr val="bg1"/>
                </a:solidFill>
                <a:latin typeface="Lucida Sans"/>
                <a:cs typeface="Lucida Sans"/>
              </a:defRPr>
            </a:lvl1pPr>
          </a:lstStyle>
          <a:p>
            <a:r>
              <a:rPr lang="en-US" dirty="0" smtClean="0"/>
              <a:t>Click to insert title</a:t>
            </a:r>
            <a:endParaRPr lang="en-US" dirty="0"/>
          </a:p>
        </p:txBody>
      </p:sp>
      <p:sp>
        <p:nvSpPr>
          <p:cNvPr id="11" name="Text Placeholder 10"/>
          <p:cNvSpPr>
            <a:spLocks noGrp="1"/>
          </p:cNvSpPr>
          <p:nvPr>
            <p:ph type="body" sz="quarter" idx="14" hasCustomPrompt="1"/>
          </p:nvPr>
        </p:nvSpPr>
        <p:spPr>
          <a:xfrm>
            <a:off x="2469351" y="6023124"/>
            <a:ext cx="4811713" cy="356109"/>
          </a:xfrm>
        </p:spPr>
        <p:txBody>
          <a:bodyPr>
            <a:normAutofit/>
          </a:bodyPr>
          <a:lstStyle>
            <a:lvl1pPr marL="0" indent="0" algn="ctr">
              <a:buNone/>
              <a:defRPr sz="1600">
                <a:solidFill>
                  <a:schemeClr val="bg1"/>
                </a:solidFill>
              </a:defRPr>
            </a:lvl1pPr>
          </a:lstStyle>
          <a:p>
            <a:pPr lvl="0"/>
            <a:r>
              <a:rPr lang="en-US" dirty="0" smtClean="0"/>
              <a:t>Place, Month 2016</a:t>
            </a:r>
            <a:endParaRPr lang="en-US" dirty="0"/>
          </a:p>
        </p:txBody>
      </p:sp>
    </p:spTree>
    <p:extLst>
      <p:ext uri="{BB962C8B-B14F-4D97-AF65-F5344CB8AC3E}">
        <p14:creationId xmlns:p14="http://schemas.microsoft.com/office/powerpoint/2010/main" val="29910816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hasCustomPrompt="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72C2BF82-A7EA-419E-A6D8-59190EA55268}" type="slidenum">
              <a:rPr lang="en-US" smtClean="0"/>
              <a:t>‹#›</a:t>
            </a:fld>
            <a:endParaRPr lang="en-US"/>
          </a:p>
        </p:txBody>
      </p:sp>
    </p:spTree>
    <p:extLst>
      <p:ext uri="{BB962C8B-B14F-4D97-AF65-F5344CB8AC3E}">
        <p14:creationId xmlns:p14="http://schemas.microsoft.com/office/powerpoint/2010/main" val="84239955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stazione sezi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29915" y="2889608"/>
            <a:ext cx="7821121" cy="1362075"/>
          </a:xfrm>
        </p:spPr>
        <p:txBody>
          <a:bodyPr anchor="t"/>
          <a:lstStyle>
            <a:lvl1pPr algn="l">
              <a:defRPr sz="3200" b="0" cap="none" baseline="0">
                <a:solidFill>
                  <a:srgbClr val="002596"/>
                </a:solidFill>
              </a:defRPr>
            </a:lvl1pPr>
          </a:lstStyle>
          <a:p>
            <a:r>
              <a:rPr lang="en-US" dirty="0" smtClean="0"/>
              <a:t>Section Break Title</a:t>
            </a:r>
            <a:endParaRPr lang="en-US" dirty="0"/>
          </a:p>
        </p:txBody>
      </p:sp>
      <p:sp>
        <p:nvSpPr>
          <p:cNvPr id="6" name="Slide Number Placeholder 5"/>
          <p:cNvSpPr>
            <a:spLocks noGrp="1"/>
          </p:cNvSpPr>
          <p:nvPr>
            <p:ph type="sldNum" sz="quarter" idx="12"/>
          </p:nvPr>
        </p:nvSpPr>
        <p:spPr/>
        <p:txBody>
          <a:bodyPr/>
          <a:lstStyle/>
          <a:p>
            <a:fld id="{72C2BF82-A7EA-419E-A6D8-59190EA55268}" type="slidenum">
              <a:rPr lang="en-US" smtClean="0"/>
              <a:t>‹#›</a:t>
            </a:fld>
            <a:endParaRPr lang="en-US"/>
          </a:p>
        </p:txBody>
      </p:sp>
    </p:spTree>
    <p:extLst>
      <p:ext uri="{BB962C8B-B14F-4D97-AF65-F5344CB8AC3E}">
        <p14:creationId xmlns:p14="http://schemas.microsoft.com/office/powerpoint/2010/main" val="379841689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ue contenut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 name="Content Placeholder 3"/>
          <p:cNvSpPr>
            <a:spLocks noGrp="1"/>
          </p:cNvSpPr>
          <p:nvPr>
            <p:ph sz="half" idx="2" hasCustomPrompt="1"/>
          </p:nvPr>
        </p:nvSpPr>
        <p:spPr>
          <a:xfrm>
            <a:off x="4323425" y="1600200"/>
            <a:ext cx="4202752" cy="4578658"/>
          </a:xfrm>
        </p:spPr>
        <p:txBody>
          <a:bodyPr/>
          <a:lstStyle>
            <a:lvl1pPr>
              <a:defRPr sz="1600"/>
            </a:lvl1pPr>
            <a:lvl2pPr>
              <a:defRPr sz="14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72C2BF82-A7EA-419E-A6D8-59190EA55268}" type="slidenum">
              <a:rPr lang="en-US" smtClean="0"/>
              <a:t>‹#›</a:t>
            </a:fld>
            <a:endParaRPr lang="en-US"/>
          </a:p>
        </p:txBody>
      </p:sp>
      <p:sp>
        <p:nvSpPr>
          <p:cNvPr id="8" name="Segnaposto immagine 2"/>
          <p:cNvSpPr>
            <a:spLocks noGrp="1"/>
          </p:cNvSpPr>
          <p:nvPr>
            <p:ph type="pic" idx="13" hasCustomPrompt="1"/>
          </p:nvPr>
        </p:nvSpPr>
        <p:spPr>
          <a:xfrm>
            <a:off x="1075764" y="1600200"/>
            <a:ext cx="3136195" cy="4546848"/>
          </a:xfrm>
          <a:prstGeom prst="rect">
            <a:avLst/>
          </a:prstGeo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Tree>
    <p:extLst>
      <p:ext uri="{BB962C8B-B14F-4D97-AF65-F5344CB8AC3E}">
        <p14:creationId xmlns:p14="http://schemas.microsoft.com/office/powerpoint/2010/main" val="244610797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1092062" y="1589197"/>
            <a:ext cx="7426024" cy="894289"/>
          </a:xfrm>
        </p:spPr>
        <p:txBody>
          <a:bodyPr/>
          <a:lstStyle>
            <a:lvl1pPr algn="ctr">
              <a:defRPr sz="4400"/>
            </a:lvl1pPr>
          </a:lstStyle>
          <a:p>
            <a:r>
              <a:rPr lang="it-IT" dirty="0" err="1" smtClean="0"/>
              <a:t>Thank</a:t>
            </a:r>
            <a:r>
              <a:rPr lang="it-IT" dirty="0" smtClean="0"/>
              <a:t> </a:t>
            </a:r>
            <a:r>
              <a:rPr lang="it-IT" dirty="0" err="1" smtClean="0"/>
              <a:t>You</a:t>
            </a:r>
            <a:r>
              <a:rPr lang="it-IT" dirty="0" smtClean="0"/>
              <a:t>!</a:t>
            </a:r>
            <a:endParaRPr lang="it-IT" dirty="0"/>
          </a:p>
        </p:txBody>
      </p:sp>
      <p:sp>
        <p:nvSpPr>
          <p:cNvPr id="3" name="Segnaposto numero diapositiva 2"/>
          <p:cNvSpPr>
            <a:spLocks noGrp="1"/>
          </p:cNvSpPr>
          <p:nvPr>
            <p:ph type="sldNum" sz="quarter" idx="10"/>
          </p:nvPr>
        </p:nvSpPr>
        <p:spPr/>
        <p:txBody>
          <a:bodyPr/>
          <a:lstStyle/>
          <a:p>
            <a:fld id="{72C2BF82-A7EA-419E-A6D8-59190EA55268}" type="slidenum">
              <a:rPr lang="en-US" smtClean="0"/>
              <a:pPr/>
              <a:t>‹#›</a:t>
            </a:fld>
            <a:endParaRPr lang="en-US" dirty="0"/>
          </a:p>
        </p:txBody>
      </p:sp>
      <p:sp>
        <p:nvSpPr>
          <p:cNvPr id="8" name="Text Box 3"/>
          <p:cNvSpPr txBox="1">
            <a:spLocks noChangeArrowheads="1"/>
          </p:cNvSpPr>
          <p:nvPr userDrawn="1"/>
        </p:nvSpPr>
        <p:spPr bwMode="auto">
          <a:xfrm>
            <a:off x="1090706" y="3211287"/>
            <a:ext cx="7470588" cy="1569660"/>
          </a:xfrm>
          <a:prstGeom prst="rect">
            <a:avLst/>
          </a:prstGeom>
          <a:noFill/>
          <a:ln w="9525">
            <a:noFill/>
            <a:miter lim="800000"/>
            <a:headEnd/>
            <a:tailEnd/>
          </a:ln>
        </p:spPr>
        <p:txBody>
          <a:bodyPr wrap="square">
            <a:spAutoFit/>
          </a:bodyPr>
          <a:lstStyle/>
          <a:p>
            <a:pPr algn="just">
              <a:lnSpc>
                <a:spcPct val="150000"/>
              </a:lnSpc>
              <a:buClr>
                <a:schemeClr val="bg1"/>
              </a:buClr>
              <a:tabLst>
                <a:tab pos="0" algn="l"/>
              </a:tabLst>
            </a:pPr>
            <a:r>
              <a:rPr lang="en-US" sz="800" dirty="0">
                <a:solidFill>
                  <a:schemeClr val="tx1">
                    <a:lumMod val="65000"/>
                    <a:lumOff val="35000"/>
                  </a:schemeClr>
                </a:solidFill>
                <a:latin typeface="Lucida Sans"/>
                <a:ea typeface="Arial Unicode MS" pitchFamily="34" charset="-128"/>
                <a:cs typeface="Arial Unicode MS" pitchFamily="34" charset="-128"/>
              </a:rPr>
              <a:t>This presentation contains statements that are neither reported financial results nor other historical information. These statements are forward-looking statements. These forward-looking statements rely on a number of assumptions and are subject to a number of risks and uncertainties, many of which are outside the control of Datalogic </a:t>
            </a:r>
            <a:r>
              <a:rPr lang="en-US" sz="800" dirty="0" err="1">
                <a:solidFill>
                  <a:schemeClr val="tx1">
                    <a:lumMod val="65000"/>
                    <a:lumOff val="35000"/>
                  </a:schemeClr>
                </a:solidFill>
                <a:latin typeface="Lucida Sans"/>
                <a:ea typeface="Arial Unicode MS" pitchFamily="34" charset="-128"/>
                <a:cs typeface="Arial Unicode MS" pitchFamily="34" charset="-128"/>
              </a:rPr>
              <a:t>S.p.A</a:t>
            </a:r>
            <a:r>
              <a:rPr lang="en-US" sz="800" dirty="0">
                <a:solidFill>
                  <a:schemeClr val="tx1">
                    <a:lumMod val="65000"/>
                    <a:lumOff val="35000"/>
                  </a:schemeClr>
                </a:solidFill>
                <a:latin typeface="Lucida Sans"/>
                <a:ea typeface="Arial Unicode MS" pitchFamily="34" charset="-128"/>
                <a:cs typeface="Arial Unicode MS" pitchFamily="34" charset="-128"/>
              </a:rPr>
              <a:t>., that could cause actual results to differ materially from those expressed in or implied by such statements, such as future market conditions, currency fluctuations, the behavior of other market participants and the actions of governmental and state regulators</a:t>
            </a:r>
          </a:p>
          <a:p>
            <a:pPr algn="just">
              <a:lnSpc>
                <a:spcPct val="150000"/>
              </a:lnSpc>
              <a:buClr>
                <a:schemeClr val="bg1"/>
              </a:buClr>
              <a:buFont typeface="Wingdings" pitchFamily="2" charset="2"/>
              <a:buNone/>
              <a:tabLst>
                <a:tab pos="0" algn="l"/>
              </a:tabLst>
            </a:pPr>
            <a:endParaRPr lang="en-US" sz="800" dirty="0">
              <a:solidFill>
                <a:schemeClr val="tx1">
                  <a:lumMod val="65000"/>
                  <a:lumOff val="35000"/>
                </a:schemeClr>
              </a:solidFill>
              <a:latin typeface="Lucida Sans"/>
              <a:ea typeface="Arial Unicode MS" pitchFamily="34" charset="-128"/>
              <a:cs typeface="Arial Unicode MS" pitchFamily="34" charset="-128"/>
            </a:endParaRPr>
          </a:p>
          <a:p>
            <a:pPr algn="just">
              <a:lnSpc>
                <a:spcPct val="150000"/>
              </a:lnSpc>
              <a:buClr>
                <a:schemeClr val="bg1"/>
              </a:buClr>
              <a:buFont typeface="Wingdings" pitchFamily="2" charset="2"/>
              <a:buNone/>
              <a:tabLst>
                <a:tab pos="0" algn="l"/>
              </a:tabLst>
            </a:pPr>
            <a:r>
              <a:rPr lang="en-US" sz="800" dirty="0">
                <a:solidFill>
                  <a:schemeClr val="tx1">
                    <a:lumMod val="65000"/>
                    <a:lumOff val="35000"/>
                  </a:schemeClr>
                </a:solidFill>
                <a:latin typeface="Lucida Sans"/>
                <a:ea typeface="Arial Unicode MS" pitchFamily="34" charset="-128"/>
                <a:cs typeface="Arial Unicode MS" pitchFamily="34" charset="-128"/>
              </a:rPr>
              <a:t>© </a:t>
            </a:r>
            <a:r>
              <a:rPr lang="en-US" sz="800" dirty="0" smtClean="0">
                <a:solidFill>
                  <a:schemeClr val="tx1">
                    <a:lumMod val="65000"/>
                    <a:lumOff val="35000"/>
                  </a:schemeClr>
                </a:solidFill>
                <a:latin typeface="Lucida Sans"/>
                <a:ea typeface="Arial Unicode MS" pitchFamily="34" charset="-128"/>
                <a:cs typeface="Arial Unicode MS" pitchFamily="34" charset="-128"/>
              </a:rPr>
              <a:t>2016 </a:t>
            </a:r>
            <a:r>
              <a:rPr lang="en-US" sz="800" dirty="0">
                <a:solidFill>
                  <a:schemeClr val="tx1">
                    <a:lumMod val="65000"/>
                    <a:lumOff val="35000"/>
                  </a:schemeClr>
                </a:solidFill>
                <a:latin typeface="Lucida Sans"/>
                <a:ea typeface="Arial Unicode MS" pitchFamily="34" charset="-128"/>
                <a:cs typeface="Arial Unicode MS" pitchFamily="34" charset="-128"/>
              </a:rPr>
              <a:t>Datalogic </a:t>
            </a:r>
            <a:r>
              <a:rPr lang="en-US" sz="800" dirty="0" err="1">
                <a:solidFill>
                  <a:schemeClr val="tx1">
                    <a:lumMod val="65000"/>
                    <a:lumOff val="35000"/>
                  </a:schemeClr>
                </a:solidFill>
                <a:latin typeface="Lucida Sans"/>
                <a:ea typeface="Arial Unicode MS" pitchFamily="34" charset="-128"/>
                <a:cs typeface="Arial Unicode MS" pitchFamily="34" charset="-128"/>
              </a:rPr>
              <a:t>S.p.A</a:t>
            </a:r>
            <a:r>
              <a:rPr lang="en-US" sz="800" dirty="0">
                <a:solidFill>
                  <a:schemeClr val="tx1">
                    <a:lumMod val="65000"/>
                    <a:lumOff val="35000"/>
                  </a:schemeClr>
                </a:solidFill>
                <a:latin typeface="Lucida Sans"/>
                <a:ea typeface="Arial Unicode MS" pitchFamily="34" charset="-128"/>
                <a:cs typeface="Arial Unicode MS" pitchFamily="34" charset="-128"/>
              </a:rPr>
              <a:t>. - All rights reserved. • Protected to the fullest extent under U.S. and international laws. • Copying, or altering of this document is prohibited without express written consent from Datalogic </a:t>
            </a:r>
            <a:r>
              <a:rPr lang="en-US" sz="800" dirty="0" err="1">
                <a:solidFill>
                  <a:schemeClr val="tx1">
                    <a:lumMod val="65000"/>
                    <a:lumOff val="35000"/>
                  </a:schemeClr>
                </a:solidFill>
                <a:latin typeface="Lucida Sans"/>
                <a:ea typeface="Arial Unicode MS" pitchFamily="34" charset="-128"/>
                <a:cs typeface="Arial Unicode MS" pitchFamily="34" charset="-128"/>
              </a:rPr>
              <a:t>S.p.A</a:t>
            </a:r>
            <a:r>
              <a:rPr lang="en-US" sz="800" dirty="0">
                <a:solidFill>
                  <a:schemeClr val="tx1">
                    <a:lumMod val="65000"/>
                    <a:lumOff val="35000"/>
                  </a:schemeClr>
                </a:solidFill>
                <a:latin typeface="Lucida Sans"/>
                <a:ea typeface="Arial Unicode MS" pitchFamily="34" charset="-128"/>
                <a:cs typeface="Arial Unicode MS" pitchFamily="34" charset="-128"/>
              </a:rPr>
              <a:t>. Datalogic and the Datalogic logo are registered trademarks of Datalogic </a:t>
            </a:r>
            <a:r>
              <a:rPr lang="en-US" sz="800" dirty="0" err="1">
                <a:solidFill>
                  <a:schemeClr val="tx1">
                    <a:lumMod val="65000"/>
                    <a:lumOff val="35000"/>
                  </a:schemeClr>
                </a:solidFill>
                <a:latin typeface="Lucida Sans"/>
                <a:ea typeface="Arial Unicode MS" pitchFamily="34" charset="-128"/>
                <a:cs typeface="Arial Unicode MS" pitchFamily="34" charset="-128"/>
              </a:rPr>
              <a:t>S.p.A</a:t>
            </a:r>
            <a:r>
              <a:rPr lang="en-US" sz="800" dirty="0">
                <a:solidFill>
                  <a:schemeClr val="tx1">
                    <a:lumMod val="65000"/>
                    <a:lumOff val="35000"/>
                  </a:schemeClr>
                </a:solidFill>
                <a:latin typeface="Lucida Sans"/>
                <a:ea typeface="Arial Unicode MS" pitchFamily="34" charset="-128"/>
                <a:cs typeface="Arial Unicode MS" pitchFamily="34" charset="-128"/>
              </a:rPr>
              <a:t>. in many countries, including the U.S.A. and the E.U. All other brand and product names may be trademarks of their respective owners. </a:t>
            </a:r>
            <a:endParaRPr lang="en-GB" sz="800" dirty="0">
              <a:solidFill>
                <a:schemeClr val="tx1">
                  <a:lumMod val="65000"/>
                  <a:lumOff val="35000"/>
                </a:schemeClr>
              </a:solidFill>
              <a:latin typeface="Lucida Sans"/>
              <a:ea typeface="Arial Unicode MS" pitchFamily="34" charset="-128"/>
              <a:cs typeface="Arial Unicode MS" pitchFamily="34" charset="-128"/>
            </a:endParaRPr>
          </a:p>
        </p:txBody>
      </p:sp>
      <p:sp>
        <p:nvSpPr>
          <p:cNvPr id="13" name="Segnaposto testo 12"/>
          <p:cNvSpPr>
            <a:spLocks noGrp="1"/>
          </p:cNvSpPr>
          <p:nvPr>
            <p:ph type="body" sz="quarter" idx="12" hasCustomPrompt="1"/>
          </p:nvPr>
        </p:nvSpPr>
        <p:spPr>
          <a:xfrm>
            <a:off x="5819681" y="4959246"/>
            <a:ext cx="2741613" cy="1175224"/>
          </a:xfrm>
        </p:spPr>
        <p:txBody>
          <a:bodyPr wrap="square"/>
          <a:lstStyle>
            <a:lvl1pPr marL="0" indent="0" algn="l" defTabSz="457200" rtl="0" eaLnBrk="1" latinLnBrk="0" hangingPunct="1">
              <a:lnSpc>
                <a:spcPct val="80000"/>
              </a:lnSpc>
              <a:buNone/>
              <a:defRPr sz="1600">
                <a:solidFill>
                  <a:schemeClr val="tx2"/>
                </a:solidFill>
              </a:defRPr>
            </a:lvl1pPr>
          </a:lstStyle>
          <a:p>
            <a:r>
              <a:rPr lang="it-IT" sz="1000" b="1" dirty="0" smtClean="0">
                <a:solidFill>
                  <a:schemeClr val="tx1">
                    <a:lumMod val="65000"/>
                    <a:lumOff val="35000"/>
                  </a:schemeClr>
                </a:solidFill>
                <a:latin typeface="Lucida Sans"/>
                <a:ea typeface="Arial Unicode MS" pitchFamily="34" charset="-128"/>
                <a:cs typeface="Arial Unicode MS" pitchFamily="34" charset="-128"/>
              </a:rPr>
              <a:t>Datalogic S.p.A.</a:t>
            </a:r>
          </a:p>
          <a:p>
            <a:r>
              <a:rPr lang="it-IT" sz="1000" dirty="0" smtClean="0">
                <a:solidFill>
                  <a:schemeClr val="tx1">
                    <a:lumMod val="65000"/>
                    <a:lumOff val="35000"/>
                  </a:schemeClr>
                </a:solidFill>
                <a:latin typeface="Lucida Sans"/>
                <a:ea typeface="Arial Unicode MS" pitchFamily="34" charset="-128"/>
                <a:cs typeface="Arial Unicode MS" pitchFamily="34" charset="-128"/>
              </a:rPr>
              <a:t>Via </a:t>
            </a:r>
            <a:r>
              <a:rPr lang="it-IT" sz="1000" dirty="0" err="1" smtClean="0">
                <a:solidFill>
                  <a:schemeClr val="tx1">
                    <a:lumMod val="65000"/>
                    <a:lumOff val="35000"/>
                  </a:schemeClr>
                </a:solidFill>
                <a:latin typeface="Lucida Sans"/>
                <a:ea typeface="Arial Unicode MS" pitchFamily="34" charset="-128"/>
                <a:cs typeface="Arial Unicode MS" pitchFamily="34" charset="-128"/>
              </a:rPr>
              <a:t>Candini</a:t>
            </a:r>
            <a:r>
              <a:rPr lang="it-IT" sz="1000" dirty="0" smtClean="0">
                <a:solidFill>
                  <a:schemeClr val="tx1">
                    <a:lumMod val="65000"/>
                    <a:lumOff val="35000"/>
                  </a:schemeClr>
                </a:solidFill>
                <a:latin typeface="Lucida Sans"/>
                <a:ea typeface="Arial Unicode MS" pitchFamily="34" charset="-128"/>
                <a:cs typeface="Arial Unicode MS" pitchFamily="34" charset="-128"/>
              </a:rPr>
              <a:t>, 2</a:t>
            </a:r>
          </a:p>
          <a:p>
            <a:r>
              <a:rPr lang="it-IT" sz="1000" dirty="0" smtClean="0">
                <a:solidFill>
                  <a:schemeClr val="tx1">
                    <a:lumMod val="65000"/>
                    <a:lumOff val="35000"/>
                  </a:schemeClr>
                </a:solidFill>
                <a:latin typeface="Lucida Sans"/>
                <a:ea typeface="Arial Unicode MS" pitchFamily="34" charset="-128"/>
                <a:cs typeface="Arial Unicode MS" pitchFamily="34" charset="-128"/>
              </a:rPr>
              <a:t>40012 Lippo di Calderara di Reno</a:t>
            </a:r>
          </a:p>
          <a:p>
            <a:r>
              <a:rPr lang="it-IT" sz="1000" dirty="0" smtClean="0">
                <a:solidFill>
                  <a:schemeClr val="tx1">
                    <a:lumMod val="65000"/>
                    <a:lumOff val="35000"/>
                  </a:schemeClr>
                </a:solidFill>
                <a:latin typeface="Lucida Sans"/>
                <a:ea typeface="Arial Unicode MS" pitchFamily="34" charset="-128"/>
                <a:cs typeface="Arial Unicode MS" pitchFamily="34" charset="-128"/>
              </a:rPr>
              <a:t>Bologna – </a:t>
            </a:r>
            <a:r>
              <a:rPr lang="it-IT" sz="1000" dirty="0" err="1" smtClean="0">
                <a:solidFill>
                  <a:schemeClr val="tx1">
                    <a:lumMod val="65000"/>
                    <a:lumOff val="35000"/>
                  </a:schemeClr>
                </a:solidFill>
                <a:latin typeface="Lucida Sans"/>
                <a:ea typeface="Arial Unicode MS" pitchFamily="34" charset="-128"/>
                <a:cs typeface="Arial Unicode MS" pitchFamily="34" charset="-128"/>
              </a:rPr>
              <a:t>Italy</a:t>
            </a:r>
            <a:endParaRPr lang="it-IT" sz="1000" dirty="0" smtClean="0">
              <a:solidFill>
                <a:schemeClr val="tx1">
                  <a:lumMod val="65000"/>
                  <a:lumOff val="35000"/>
                </a:schemeClr>
              </a:solidFill>
              <a:latin typeface="Lucida Sans"/>
              <a:ea typeface="Arial Unicode MS" pitchFamily="34" charset="-128"/>
              <a:cs typeface="Arial Unicode MS" pitchFamily="34" charset="-128"/>
            </a:endParaRPr>
          </a:p>
          <a:p>
            <a:r>
              <a:rPr lang="it-IT" sz="1000" dirty="0" smtClean="0">
                <a:solidFill>
                  <a:schemeClr val="tx1">
                    <a:lumMod val="65000"/>
                    <a:lumOff val="35000"/>
                  </a:schemeClr>
                </a:solidFill>
                <a:latin typeface="Lucida Sans"/>
                <a:ea typeface="Arial Unicode MS" pitchFamily="34" charset="-128"/>
                <a:cs typeface="Arial Unicode MS" pitchFamily="34" charset="-128"/>
              </a:rPr>
              <a:t>Tel. +39 051 3147011</a:t>
            </a:r>
          </a:p>
          <a:p>
            <a:pPr marL="0" algn="l" defTabSz="457200" rtl="0" eaLnBrk="1" latinLnBrk="0" hangingPunct="1"/>
            <a:r>
              <a:rPr lang="it-IT" sz="1000" kern="1200" dirty="0" smtClean="0">
                <a:solidFill>
                  <a:schemeClr val="tx1">
                    <a:lumMod val="65000"/>
                    <a:lumOff val="35000"/>
                  </a:schemeClr>
                </a:solidFill>
                <a:latin typeface="Lucida Sans"/>
                <a:ea typeface="Arial Unicode MS" pitchFamily="34" charset="-128"/>
                <a:cs typeface="Arial Unicode MS" pitchFamily="34" charset="-128"/>
              </a:rPr>
              <a:t>Fax +39 051 3147205</a:t>
            </a:r>
          </a:p>
          <a:p>
            <a:pPr marL="0" algn="l" defTabSz="457200" rtl="0" eaLnBrk="1" latinLnBrk="0" hangingPunct="1"/>
            <a:r>
              <a:rPr lang="it-IT" sz="1000" kern="1200" dirty="0" smtClean="0">
                <a:solidFill>
                  <a:schemeClr val="tx1">
                    <a:lumMod val="65000"/>
                    <a:lumOff val="35000"/>
                  </a:schemeClr>
                </a:solidFill>
                <a:latin typeface="Lucida Sans"/>
                <a:ea typeface="Arial Unicode MS" pitchFamily="34" charset="-128"/>
                <a:cs typeface="Arial Unicode MS" pitchFamily="34" charset="-128"/>
              </a:rPr>
              <a:t>E-mail </a:t>
            </a:r>
            <a:r>
              <a:rPr lang="en-US" sz="1000" kern="1200" dirty="0" smtClean="0">
                <a:solidFill>
                  <a:schemeClr val="tx1">
                    <a:lumMod val="65000"/>
                    <a:lumOff val="35000"/>
                  </a:schemeClr>
                </a:solidFill>
                <a:latin typeface="Lucida Sans"/>
                <a:ea typeface="Arial Unicode MS" pitchFamily="34" charset="-128"/>
                <a:cs typeface="Arial Unicode MS" pitchFamily="34" charset="-128"/>
                <a:hlinkClick r:id="rId3"/>
              </a:rPr>
              <a:t>corporate@datalogic.com</a:t>
            </a:r>
            <a:endParaRPr lang="en-US" sz="1000" kern="1200" dirty="0">
              <a:solidFill>
                <a:schemeClr val="tx1">
                  <a:lumMod val="65000"/>
                  <a:lumOff val="35000"/>
                </a:schemeClr>
              </a:solidFill>
              <a:latin typeface="Lucida Sans"/>
              <a:ea typeface="Arial Unicode MS" pitchFamily="34" charset="-128"/>
              <a:cs typeface="Arial Unicode MS" pitchFamily="34" charset="-128"/>
            </a:endParaRPr>
          </a:p>
        </p:txBody>
      </p:sp>
      <p:pic>
        <p:nvPicPr>
          <p:cNvPr id="10" name="Immagin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207165" y="5079249"/>
            <a:ext cx="3403099" cy="603505"/>
          </a:xfrm>
          <a:prstGeom prst="rect">
            <a:avLst/>
          </a:prstGeom>
        </p:spPr>
      </p:pic>
    </p:spTree>
    <p:extLst>
      <p:ext uri="{BB962C8B-B14F-4D97-AF65-F5344CB8AC3E}">
        <p14:creationId xmlns:p14="http://schemas.microsoft.com/office/powerpoint/2010/main" val="30316407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2062" y="537579"/>
            <a:ext cx="7426024" cy="894289"/>
          </a:xfrm>
          <a:prstGeom prst="rect">
            <a:avLst/>
          </a:prstGeom>
        </p:spPr>
        <p:txBody>
          <a:bodyPr vert="horz" lIns="91440" tIns="45720" rIns="91440" bIns="45720" rtlCol="0" anchor="t">
            <a:noAutofit/>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1092061" y="1600200"/>
            <a:ext cx="7426023" cy="4525963"/>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6" name="Slide Number Placeholder 5"/>
          <p:cNvSpPr>
            <a:spLocks noGrp="1"/>
          </p:cNvSpPr>
          <p:nvPr>
            <p:ph type="sldNum" sz="quarter" idx="4"/>
          </p:nvPr>
        </p:nvSpPr>
        <p:spPr>
          <a:xfrm>
            <a:off x="4255296" y="6428462"/>
            <a:ext cx="390889" cy="328649"/>
          </a:xfrm>
          <a:prstGeom prst="rect">
            <a:avLst/>
          </a:prstGeom>
        </p:spPr>
        <p:txBody>
          <a:bodyPr vert="horz" lIns="91440" tIns="45720" rIns="91440" bIns="45720" rtlCol="0" anchor="ctr"/>
          <a:lstStyle>
            <a:lvl1pPr algn="l">
              <a:defRPr sz="1000" b="0">
                <a:solidFill>
                  <a:srgbClr val="002596"/>
                </a:solidFill>
                <a:latin typeface="LucidaSans Roman"/>
                <a:cs typeface="LucidaSans Roman"/>
              </a:defRPr>
            </a:lvl1pPr>
          </a:lstStyle>
          <a:p>
            <a:fld id="{72C2BF82-A7EA-419E-A6D8-59190EA55268}" type="slidenum">
              <a:rPr lang="en-US" smtClean="0"/>
              <a:pPr/>
              <a:t>‹#›</a:t>
            </a:fld>
            <a:endParaRPr lang="en-US" dirty="0"/>
          </a:p>
        </p:txBody>
      </p:sp>
    </p:spTree>
    <p:extLst>
      <p:ext uri="{BB962C8B-B14F-4D97-AF65-F5344CB8AC3E}">
        <p14:creationId xmlns:p14="http://schemas.microsoft.com/office/powerpoint/2010/main" val="17451639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1" r:id="rId5"/>
  </p:sldLayoutIdLst>
  <p:timing>
    <p:tnLst>
      <p:par>
        <p:cTn id="1" dur="indefinite" restart="never" nodeType="tmRoot"/>
      </p:par>
    </p:tnLst>
  </p:timing>
  <p:hf hdr="0" dt="0"/>
  <p:txStyles>
    <p:titleStyle>
      <a:lvl1pPr algn="l" defTabSz="914400" rtl="0" eaLnBrk="1" latinLnBrk="0" hangingPunct="1">
        <a:spcBef>
          <a:spcPct val="0"/>
        </a:spcBef>
        <a:buNone/>
        <a:defRPr sz="3200" b="0" kern="1200">
          <a:solidFill>
            <a:srgbClr val="002596"/>
          </a:solidFill>
          <a:latin typeface="Lucida Sans"/>
          <a:ea typeface="+mj-ea"/>
          <a:cs typeface="Lucida Sans"/>
        </a:defRPr>
      </a:lvl1pPr>
    </p:titleStyle>
    <p:bodyStyle>
      <a:lvl1pPr marL="342900" indent="-342900" algn="l" defTabSz="914400" rtl="0" eaLnBrk="1" latinLnBrk="0" hangingPunct="1">
        <a:spcBef>
          <a:spcPct val="20000"/>
        </a:spcBef>
        <a:buFont typeface="Wingdings" pitchFamily="2" charset="2"/>
        <a:buChar char="§"/>
        <a:defRPr sz="1600" kern="1200">
          <a:solidFill>
            <a:srgbClr val="595959"/>
          </a:solidFill>
          <a:latin typeface="Lucida Sans"/>
          <a:ea typeface="+mn-ea"/>
          <a:cs typeface="Lucida Sans"/>
        </a:defRPr>
      </a:lvl1pPr>
      <a:lvl2pPr marL="742950" indent="-285750" algn="l" defTabSz="914400" rtl="0" eaLnBrk="1" latinLnBrk="0" hangingPunct="1">
        <a:spcBef>
          <a:spcPct val="20000"/>
        </a:spcBef>
        <a:buFont typeface="Wingdings" pitchFamily="2" charset="2"/>
        <a:buChar char="§"/>
        <a:defRPr sz="1400" kern="1200">
          <a:solidFill>
            <a:srgbClr val="595959"/>
          </a:solidFill>
          <a:latin typeface="Lucida Sans"/>
          <a:ea typeface="+mn-ea"/>
          <a:cs typeface="Lucida Sans"/>
        </a:defRPr>
      </a:lvl2pPr>
      <a:lvl3pPr marL="1143000" indent="-228600" algn="l" defTabSz="914400" rtl="0" eaLnBrk="1" latinLnBrk="0" hangingPunct="1">
        <a:spcBef>
          <a:spcPct val="20000"/>
        </a:spcBef>
        <a:buFont typeface="Wingdings" pitchFamily="2" charset="2"/>
        <a:buChar char="§"/>
        <a:defRPr sz="1200" kern="1200">
          <a:solidFill>
            <a:srgbClr val="595959"/>
          </a:solidFill>
          <a:latin typeface="Lucida Sans"/>
          <a:ea typeface="+mn-ea"/>
          <a:cs typeface="Lucida Sans"/>
        </a:defRPr>
      </a:lvl3pPr>
      <a:lvl4pPr marL="1600200" indent="-228600" algn="l" defTabSz="914400" rtl="0" eaLnBrk="1" latinLnBrk="0" hangingPunct="1">
        <a:spcBef>
          <a:spcPct val="20000"/>
        </a:spcBef>
        <a:buFont typeface="Wingdings" pitchFamily="2" charset="2"/>
        <a:buChar char="§"/>
        <a:defRPr sz="1200" kern="1200">
          <a:solidFill>
            <a:srgbClr val="595959"/>
          </a:solidFill>
          <a:latin typeface="Lucida Sans"/>
          <a:ea typeface="+mn-ea"/>
          <a:cs typeface="Lucida Sans"/>
        </a:defRPr>
      </a:lvl4pPr>
      <a:lvl5pPr marL="2057400" indent="-228600" algn="l" defTabSz="914400" rtl="0" eaLnBrk="1" latinLnBrk="0" hangingPunct="1">
        <a:spcBef>
          <a:spcPct val="20000"/>
        </a:spcBef>
        <a:buFont typeface="Wingdings" pitchFamily="2" charset="2"/>
        <a:buChar char="§"/>
        <a:defRPr sz="1200" kern="1200">
          <a:solidFill>
            <a:srgbClr val="595959"/>
          </a:solidFill>
          <a:latin typeface="Lucida Sans"/>
          <a:ea typeface="+mn-ea"/>
          <a:cs typeface="Lucida San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tmp"/><Relationship Id="rId5" Type="http://schemas.openxmlformats.org/officeDocument/2006/relationships/image" Target="../media/image11.tmp"/><Relationship Id="rId4" Type="http://schemas.openxmlformats.org/officeDocument/2006/relationships/image" Target="../media/image10.tmp"/></Relationships>
</file>

<file path=ppt/slides/_rels/slide1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tmp"/></Relationships>
</file>

<file path=ppt/slides/_rels/slide1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tmp"/></Relationships>
</file>

<file path=ppt/slides/_rels/slide16.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tmp"/></Relationships>
</file>

<file path=ppt/slides/_rels/slide17.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tmp"/><Relationship Id="rId4" Type="http://schemas.openxmlformats.org/officeDocument/2006/relationships/image" Target="../media/image20.tmp"/></Relationships>
</file>

<file path=ppt/slides/_rels/slide1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tmp"/><Relationship Id="rId7" Type="http://schemas.openxmlformats.org/officeDocument/2006/relationships/image" Target="../media/image26.tm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tmp"/><Relationship Id="rId10" Type="http://schemas.openxmlformats.org/officeDocument/2006/relationships/image" Target="../media/image29.jpeg"/><Relationship Id="rId4" Type="http://schemas.openxmlformats.org/officeDocument/2006/relationships/image" Target="../media/image23.tmp"/><Relationship Id="rId9"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tmp"/><Relationship Id="rId4" Type="http://schemas.openxmlformats.org/officeDocument/2006/relationships/image" Target="../media/image31.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tmp"/><Relationship Id="rId5" Type="http://schemas.openxmlformats.org/officeDocument/2006/relationships/image" Target="../media/image35.tmp"/><Relationship Id="rId4" Type="http://schemas.openxmlformats.org/officeDocument/2006/relationships/image" Target="../media/image34.tmp"/></Relationships>
</file>

<file path=ppt/slides/_rels/slide21.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tmp"/><Relationship Id="rId5" Type="http://schemas.openxmlformats.org/officeDocument/2006/relationships/image" Target="../media/image38.tmp"/><Relationship Id="rId4" Type="http://schemas.openxmlformats.org/officeDocument/2006/relationships/image" Target="../media/image32.tmp"/></Relationships>
</file>

<file path=ppt/slides/_rels/slide22.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tmp"/></Relationships>
</file>

<file path=ppt/slides/_rels/slide23.xml.rels><?xml version="1.0" encoding="UTF-8" standalone="yes"?>
<Relationships xmlns="http://schemas.openxmlformats.org/package/2006/relationships"><Relationship Id="rId3" Type="http://schemas.openxmlformats.org/officeDocument/2006/relationships/image" Target="../media/image42.tmp"/><Relationship Id="rId7" Type="http://schemas.openxmlformats.org/officeDocument/2006/relationships/image" Target="../media/image46.tmp"/><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tmp"/><Relationship Id="rId5" Type="http://schemas.openxmlformats.org/officeDocument/2006/relationships/image" Target="../media/image44.tmp"/><Relationship Id="rId4" Type="http://schemas.openxmlformats.org/officeDocument/2006/relationships/image" Target="../media/image43.tmp"/></Relationships>
</file>

<file path=ppt/slides/_rels/slide24.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8.tmp"/></Relationships>
</file>

<file path=ppt/slides/_rels/slide25.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2.tmp"/><Relationship Id="rId4" Type="http://schemas.openxmlformats.org/officeDocument/2006/relationships/image" Target="../media/image50.tmp"/></Relationships>
</file>

<file path=ppt/slides/_rels/slide26.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4.tmp"/><Relationship Id="rId5" Type="http://schemas.openxmlformats.org/officeDocument/2006/relationships/image" Target="../media/image53.tmp"/><Relationship Id="rId4" Type="http://schemas.openxmlformats.org/officeDocument/2006/relationships/image" Target="../media/image52.tmp"/></Relationships>
</file>

<file path=ppt/slides/_rels/slide27.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6.tmp"/></Relationships>
</file>

<file path=ppt/slides/_rels/slide28.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8.tmp"/></Relationships>
</file>

<file path=ppt/slides/_rels/slide29.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0.tm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2.tmp"/></Relationships>
</file>

<file path=ppt/slides/_rels/slide31.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5.tmp"/><Relationship Id="rId4" Type="http://schemas.openxmlformats.org/officeDocument/2006/relationships/image" Target="../media/image64.tm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WXwmHtflmL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egnaposto testo 2"/>
          <p:cNvSpPr txBox="1">
            <a:spLocks/>
          </p:cNvSpPr>
          <p:nvPr/>
        </p:nvSpPr>
        <p:spPr>
          <a:xfrm>
            <a:off x="2621751" y="6175524"/>
            <a:ext cx="4811713" cy="35610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Wingdings" pitchFamily="2" charset="2"/>
              <a:buNone/>
              <a:defRPr sz="1600" kern="1200">
                <a:solidFill>
                  <a:schemeClr val="bg1"/>
                </a:solidFill>
                <a:latin typeface="Lucida Sans"/>
                <a:ea typeface="+mn-ea"/>
                <a:cs typeface="Lucida Sans"/>
              </a:defRPr>
            </a:lvl1pPr>
            <a:lvl2pPr marL="742950" indent="-285750" algn="l" defTabSz="914400" rtl="0" eaLnBrk="1" latinLnBrk="0" hangingPunct="1">
              <a:spcBef>
                <a:spcPct val="20000"/>
              </a:spcBef>
              <a:buFont typeface="Wingdings" pitchFamily="2" charset="2"/>
              <a:buChar char="§"/>
              <a:defRPr sz="1400" kern="1200">
                <a:solidFill>
                  <a:srgbClr val="595959"/>
                </a:solidFill>
                <a:latin typeface="Lucida Sans"/>
                <a:ea typeface="+mn-ea"/>
                <a:cs typeface="Lucida Sans"/>
              </a:defRPr>
            </a:lvl2pPr>
            <a:lvl3pPr marL="1143000" indent="-228600" algn="l" defTabSz="914400" rtl="0" eaLnBrk="1" latinLnBrk="0" hangingPunct="1">
              <a:spcBef>
                <a:spcPct val="20000"/>
              </a:spcBef>
              <a:buFont typeface="Wingdings" pitchFamily="2" charset="2"/>
              <a:buChar char="§"/>
              <a:defRPr sz="1200" kern="1200">
                <a:solidFill>
                  <a:srgbClr val="595959"/>
                </a:solidFill>
                <a:latin typeface="Lucida Sans"/>
                <a:ea typeface="+mn-ea"/>
                <a:cs typeface="Lucida Sans"/>
              </a:defRPr>
            </a:lvl3pPr>
            <a:lvl4pPr marL="1600200" indent="-228600" algn="l" defTabSz="914400" rtl="0" eaLnBrk="1" latinLnBrk="0" hangingPunct="1">
              <a:spcBef>
                <a:spcPct val="20000"/>
              </a:spcBef>
              <a:buFont typeface="Wingdings" pitchFamily="2" charset="2"/>
              <a:buChar char="§"/>
              <a:defRPr sz="1200" kern="1200">
                <a:solidFill>
                  <a:srgbClr val="595959"/>
                </a:solidFill>
                <a:latin typeface="Lucida Sans"/>
                <a:ea typeface="+mn-ea"/>
                <a:cs typeface="Lucida Sans"/>
              </a:defRPr>
            </a:lvl4pPr>
            <a:lvl5pPr marL="2057400" indent="-228600" algn="l" defTabSz="914400" rtl="0" eaLnBrk="1" latinLnBrk="0" hangingPunct="1">
              <a:spcBef>
                <a:spcPct val="20000"/>
              </a:spcBef>
              <a:buFont typeface="Wingdings" pitchFamily="2" charset="2"/>
              <a:buChar char="§"/>
              <a:defRPr sz="1200" kern="1200">
                <a:solidFill>
                  <a:srgbClr val="595959"/>
                </a:solidFill>
                <a:latin typeface="Lucida Sans"/>
                <a:ea typeface="+mn-ea"/>
                <a:cs typeface="Lucida San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it-IT" sz="2200" smtClean="0">
                <a:latin typeface="Times New Roman" panose="02020603050405020304" pitchFamily="18" charset="0"/>
                <a:cs typeface="Times New Roman" panose="02020603050405020304" pitchFamily="18" charset="0"/>
              </a:rPr>
              <a:t>Ho Chi Minh, </a:t>
            </a:r>
            <a:r>
              <a:rPr lang="it-IT" sz="2200" smtClean="0">
                <a:latin typeface="Times New Roman" panose="02020603050405020304" pitchFamily="18" charset="0"/>
                <a:cs typeface="Times New Roman" panose="02020603050405020304" pitchFamily="18" charset="0"/>
              </a:rPr>
              <a:t>Sept 2016</a:t>
            </a:r>
            <a:endParaRPr lang="it-IT" sz="2200" dirty="0">
              <a:latin typeface="Times New Roman" panose="02020603050405020304" pitchFamily="18" charset="0"/>
              <a:cs typeface="Times New Roman" panose="02020603050405020304" pitchFamily="18" charset="0"/>
            </a:endParaRPr>
          </a:p>
        </p:txBody>
      </p:sp>
      <p:sp>
        <p:nvSpPr>
          <p:cNvPr id="6" name="Segnaposto testo 2"/>
          <p:cNvSpPr>
            <a:spLocks noGrp="1"/>
          </p:cNvSpPr>
          <p:nvPr>
            <p:ph type="body" sz="quarter" idx="14"/>
          </p:nvPr>
        </p:nvSpPr>
        <p:spPr>
          <a:xfrm>
            <a:off x="926301" y="3280410"/>
            <a:ext cx="8217699" cy="2735094"/>
          </a:xfrm>
        </p:spPr>
        <p:txBody>
          <a:bodyPr>
            <a:noAutofit/>
          </a:bodyPr>
          <a:lstStyle/>
          <a:p>
            <a:pPr algn="l"/>
            <a:r>
              <a:rPr lang="it-IT" sz="2200" smtClean="0">
                <a:latin typeface="Times New Roman" panose="02020603050405020304" pitchFamily="18" charset="0"/>
                <a:cs typeface="Times New Roman" panose="02020603050405020304" pitchFamily="18" charset="0"/>
              </a:rPr>
              <a:t>AGENDA</a:t>
            </a:r>
          </a:p>
          <a:p>
            <a:pPr marL="800100" indent="-342900" algn="l">
              <a:buFont typeface="Wingdings" panose="05000000000000000000" pitchFamily="2" charset="2"/>
              <a:buChar char="q"/>
            </a:pPr>
            <a:r>
              <a:rPr lang="en-US" sz="2200">
                <a:latin typeface="Times New Roman" panose="02020603050405020304" pitchFamily="18" charset="0"/>
                <a:cs typeface="Times New Roman" panose="02020603050405020304" pitchFamily="18" charset="0"/>
              </a:rPr>
              <a:t>DB TABLES FIELD MAPPING</a:t>
            </a:r>
          </a:p>
          <a:p>
            <a:pPr marL="800100" indent="-342900" algn="l">
              <a:buFont typeface="Wingdings" panose="05000000000000000000" pitchFamily="2" charset="2"/>
              <a:buChar char="q"/>
            </a:pPr>
            <a:r>
              <a:rPr lang="en-US" sz="2200">
                <a:latin typeface="Times New Roman" panose="02020603050405020304" pitchFamily="18" charset="0"/>
                <a:cs typeface="Times New Roman" panose="02020603050405020304" pitchFamily="18" charset="0"/>
              </a:rPr>
              <a:t>SEQUENCING PROGRAM</a:t>
            </a:r>
          </a:p>
          <a:p>
            <a:pPr marL="800100" indent="-342900" algn="l">
              <a:buFont typeface="Wingdings" panose="05000000000000000000" pitchFamily="2" charset="2"/>
              <a:buChar char="q"/>
            </a:pPr>
            <a:r>
              <a:rPr lang="en-US" sz="2200">
                <a:latin typeface="Times New Roman" panose="02020603050405020304" pitchFamily="18" charset="0"/>
                <a:cs typeface="Times New Roman" panose="02020603050405020304" pitchFamily="18" charset="0"/>
              </a:rPr>
              <a:t>ORDER STATUS FLOW</a:t>
            </a:r>
          </a:p>
          <a:p>
            <a:pPr marL="800100" lvl="1" indent="-342900">
              <a:buFont typeface="Wingdings" pitchFamily="2" charset="2"/>
              <a:buChar char="q"/>
            </a:pPr>
            <a:r>
              <a:rPr lang="en-US" sz="2200" smtClean="0">
                <a:solidFill>
                  <a:schemeClr val="bg1"/>
                </a:solidFill>
                <a:latin typeface="Times New Roman" panose="02020603050405020304" pitchFamily="18" charset="0"/>
                <a:cs typeface="Times New Roman" panose="02020603050405020304" pitchFamily="18" charset="0"/>
              </a:rPr>
              <a:t>EXCEPTIONS</a:t>
            </a:r>
          </a:p>
          <a:p>
            <a:pPr marL="800100" lvl="1" indent="-342900">
              <a:buFont typeface="Wingdings" pitchFamily="2" charset="2"/>
              <a:buChar char="q"/>
            </a:pPr>
            <a:r>
              <a:rPr lang="en-US" sz="2200">
                <a:solidFill>
                  <a:schemeClr val="bg1"/>
                </a:solidFill>
                <a:latin typeface="Times New Roman" panose="02020603050405020304" pitchFamily="18" charset="0"/>
                <a:cs typeface="Times New Roman" panose="02020603050405020304" pitchFamily="18" charset="0"/>
              </a:rPr>
              <a:t>MAIN DATABASE DESIGN</a:t>
            </a:r>
          </a:p>
          <a:p>
            <a:pPr marL="800100" lvl="1" indent="-342900">
              <a:buFont typeface="Wingdings" pitchFamily="2" charset="2"/>
              <a:buChar char="q"/>
            </a:pPr>
            <a:endParaRPr lang="en-US" sz="2200">
              <a:solidFill>
                <a:schemeClr val="bg1"/>
              </a:solidFill>
              <a:latin typeface="Times New Roman" panose="02020603050405020304" pitchFamily="18" charset="0"/>
              <a:cs typeface="Times New Roman" panose="02020603050405020304" pitchFamily="18" charset="0"/>
            </a:endParaRPr>
          </a:p>
        </p:txBody>
      </p:sp>
      <p:sp>
        <p:nvSpPr>
          <p:cNvPr id="8" name="Titolo 1"/>
          <p:cNvSpPr>
            <a:spLocks noGrp="1"/>
          </p:cNvSpPr>
          <p:nvPr>
            <p:ph type="ctrTitle"/>
          </p:nvPr>
        </p:nvSpPr>
        <p:spPr>
          <a:xfrm>
            <a:off x="971551" y="2068830"/>
            <a:ext cx="7981950" cy="1337310"/>
          </a:xfrm>
        </p:spPr>
        <p:txBody>
          <a:bodyPr/>
          <a:lstStyle/>
          <a:p>
            <a:r>
              <a:rPr lang="it-IT" sz="4200" smtClean="0">
                <a:latin typeface="Times New Roman" panose="02020603050405020304" pitchFamily="18" charset="0"/>
                <a:cs typeface="Times New Roman" panose="02020603050405020304" pitchFamily="18" charset="0"/>
              </a:rPr>
              <a:t>KITTING DETAILED ANALYSIS</a:t>
            </a:r>
            <a:endParaRPr lang="it-IT" sz="4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1355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3900" smtClean="0">
                <a:latin typeface="Times New Roman" panose="02020603050405020304" pitchFamily="18" charset="0"/>
                <a:cs typeface="Times New Roman" panose="02020603050405020304" pitchFamily="18" charset="0"/>
              </a:rPr>
              <a:t>EXCEPTIONS</a:t>
            </a:r>
            <a:endParaRPr lang="en-US" sz="3900">
              <a:solidFill>
                <a:srgbClr val="002596"/>
              </a:solidFill>
              <a:latin typeface="Times New Roman" panose="02020603050405020304" pitchFamily="18" charset="0"/>
              <a:cs typeface="Times New Roman" panose="02020603050405020304" pitchFamily="18" charset="0"/>
            </a:endParaRPr>
          </a:p>
        </p:txBody>
      </p:sp>
      <p:sp>
        <p:nvSpPr>
          <p:cNvPr id="5" name="Title 1"/>
          <p:cNvSpPr txBox="1">
            <a:spLocks/>
          </p:cNvSpPr>
          <p:nvPr/>
        </p:nvSpPr>
        <p:spPr bwMode="auto">
          <a:xfrm>
            <a:off x="723900" y="899434"/>
            <a:ext cx="8467725" cy="29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600" smtClean="0">
                <a:solidFill>
                  <a:srgbClr val="FF0000"/>
                </a:solidFill>
                <a:latin typeface="Times New Roman" panose="02020603050405020304" pitchFamily="18" charset="0"/>
                <a:cs typeface="Times New Roman" panose="02020603050405020304" pitchFamily="18" charset="0"/>
              </a:rPr>
              <a:t>Sub Process Managed By Kitting Program</a:t>
            </a:r>
            <a:endParaRPr lang="en-US" sz="2600">
              <a:solidFill>
                <a:srgbClr val="00CC00"/>
              </a:solidFill>
              <a:latin typeface="Times New Roman" panose="02020603050405020304" pitchFamily="18" charset="0"/>
              <a:cs typeface="Times New Roman" panose="02020603050405020304" pitchFamily="18" charset="0"/>
            </a:endParaRPr>
          </a:p>
        </p:txBody>
      </p:sp>
      <p:sp>
        <p:nvSpPr>
          <p:cNvPr id="7" name="Title 1"/>
          <p:cNvSpPr txBox="1">
            <a:spLocks/>
          </p:cNvSpPr>
          <p:nvPr/>
        </p:nvSpPr>
        <p:spPr bwMode="auto">
          <a:xfrm>
            <a:off x="723900" y="1337310"/>
            <a:ext cx="8350250" cy="498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marL="285750" indent="-285750" algn="l" fontAlgn="auto">
              <a:spcBef>
                <a:spcPts val="0"/>
              </a:spcBef>
              <a:spcAft>
                <a:spcPts val="0"/>
              </a:spcAft>
              <a:buFontTx/>
              <a:buChar char="-"/>
              <a:defRPr/>
            </a:pPr>
            <a:r>
              <a:rPr lang="en-US" sz="1600" smtClean="0">
                <a:solidFill>
                  <a:srgbClr val="0000FF"/>
                </a:solidFill>
                <a:latin typeface="Times New Roman" panose="02020603050405020304" pitchFamily="18" charset="0"/>
                <a:ea typeface="Times New Roman"/>
                <a:cs typeface="Times New Roman" panose="02020603050405020304" pitchFamily="18" charset="0"/>
              </a:rPr>
              <a:t>Add/View Planning Potential Pending Issues</a:t>
            </a:r>
            <a:r>
              <a:rPr lang="en-US" sz="1600" b="0" smtClean="0">
                <a:solidFill>
                  <a:srgbClr val="0000FF"/>
                </a:solidFill>
                <a:latin typeface="Times New Roman" panose="02020603050405020304" pitchFamily="18" charset="0"/>
                <a:ea typeface="Times New Roman"/>
                <a:cs typeface="Times New Roman" panose="02020603050405020304" pitchFamily="18" charset="0"/>
              </a:rPr>
              <a:t>: Planners use this function to add warning so that Warehouse/Production have got awareness of shortage issues/potential issues when the concerned PO going to be prepared/run.</a:t>
            </a:r>
          </a:p>
          <a:p>
            <a:pPr algn="l" fontAlgn="auto">
              <a:spcBef>
                <a:spcPts val="0"/>
              </a:spcBef>
              <a:spcAft>
                <a:spcPts val="0"/>
              </a:spcAft>
              <a:defRPr/>
            </a:pPr>
            <a:endParaRPr lang="en-US" sz="1600" b="0" smtClean="0">
              <a:solidFill>
                <a:srgbClr val="0000FF"/>
              </a:solidFill>
              <a:latin typeface="Times New Roman" panose="02020603050405020304" pitchFamily="18" charset="0"/>
              <a:ea typeface="Times New Roman"/>
              <a:cs typeface="Times New Roman" panose="02020603050405020304" pitchFamily="18" charset="0"/>
            </a:endParaRPr>
          </a:p>
          <a:p>
            <a:pPr marL="285750" indent="-285750" algn="l" fontAlgn="auto">
              <a:spcBef>
                <a:spcPts val="0"/>
              </a:spcBef>
              <a:spcAft>
                <a:spcPts val="0"/>
              </a:spcAft>
              <a:buFontTx/>
              <a:buChar char="-"/>
              <a:defRPr/>
            </a:pPr>
            <a:r>
              <a:rPr lang="en-US" sz="1600">
                <a:solidFill>
                  <a:srgbClr val="0000FF"/>
                </a:solidFill>
                <a:latin typeface="Times New Roman" panose="02020603050405020304" pitchFamily="18" charset="0"/>
                <a:ea typeface="Times New Roman"/>
                <a:cs typeface="Times New Roman" panose="02020603050405020304" pitchFamily="18" charset="0"/>
              </a:rPr>
              <a:t>Register defective materials</a:t>
            </a:r>
            <a:r>
              <a:rPr lang="en-US" sz="1600" b="0">
                <a:solidFill>
                  <a:srgbClr val="0000FF"/>
                </a:solidFill>
                <a:latin typeface="Times New Roman" panose="02020603050405020304" pitchFamily="18" charset="0"/>
                <a:ea typeface="Times New Roman"/>
                <a:cs typeface="Times New Roman" panose="02020603050405020304" pitchFamily="18" charset="0"/>
              </a:rPr>
              <a:t>: Production uses this function to  require new good part for </a:t>
            </a:r>
            <a:r>
              <a:rPr lang="en-US" sz="1600" b="0">
                <a:solidFill>
                  <a:srgbClr val="0000FF"/>
                </a:solidFill>
                <a:latin typeface="Times New Roman" panose="02020603050405020304" pitchFamily="18" charset="0"/>
                <a:ea typeface="Times New Roman"/>
                <a:cs typeface="Times New Roman" panose="02020603050405020304" pitchFamily="18" charset="0"/>
              </a:rPr>
              <a:t>replacing</a:t>
            </a:r>
            <a:r>
              <a:rPr lang="en-US" sz="1600" b="0" smtClean="0">
                <a:solidFill>
                  <a:srgbClr val="0000FF"/>
                </a:solidFill>
                <a:latin typeface="Times New Roman" panose="02020603050405020304" pitchFamily="18" charset="0"/>
                <a:ea typeface="Times New Roman"/>
                <a:cs typeface="Times New Roman" panose="02020603050405020304" pitchFamily="18" charset="0"/>
              </a:rPr>
              <a:t>.</a:t>
            </a:r>
          </a:p>
          <a:p>
            <a:pPr algn="l" fontAlgn="auto">
              <a:spcBef>
                <a:spcPts val="0"/>
              </a:spcBef>
              <a:spcAft>
                <a:spcPts val="0"/>
              </a:spcAft>
              <a:defRPr/>
            </a:pPr>
            <a:endParaRPr lang="en-US" sz="1600" b="0">
              <a:solidFill>
                <a:srgbClr val="0000FF"/>
              </a:solidFill>
              <a:latin typeface="Times New Roman" panose="02020603050405020304" pitchFamily="18" charset="0"/>
              <a:ea typeface="Times New Roman"/>
              <a:cs typeface="Times New Roman" panose="02020603050405020304" pitchFamily="18" charset="0"/>
            </a:endParaRPr>
          </a:p>
          <a:p>
            <a:pPr marL="285750" indent="-285750" algn="l" fontAlgn="auto">
              <a:spcBef>
                <a:spcPts val="0"/>
              </a:spcBef>
              <a:spcAft>
                <a:spcPts val="0"/>
              </a:spcAft>
              <a:buFontTx/>
              <a:buChar char="-"/>
              <a:defRPr/>
            </a:pPr>
            <a:r>
              <a:rPr lang="en-US" sz="1600" smtClean="0">
                <a:solidFill>
                  <a:srgbClr val="0000FF"/>
                </a:solidFill>
                <a:latin typeface="Times New Roman" panose="02020603050405020304" pitchFamily="18" charset="0"/>
                <a:ea typeface="Times New Roman"/>
                <a:cs typeface="Times New Roman" panose="02020603050405020304" pitchFamily="18" charset="0"/>
              </a:rPr>
              <a:t>Pending PO</a:t>
            </a:r>
            <a:r>
              <a:rPr lang="en-US" sz="1600" b="0" smtClean="0">
                <a:solidFill>
                  <a:srgbClr val="0000FF"/>
                </a:solidFill>
                <a:latin typeface="Times New Roman" panose="02020603050405020304" pitchFamily="18" charset="0"/>
                <a:ea typeface="Times New Roman"/>
                <a:cs typeface="Times New Roman" panose="02020603050405020304" pitchFamily="18" charset="0"/>
              </a:rPr>
              <a:t>: Production/Warehouse use this function to convert the Current PO/Next PO to Pending PO </a:t>
            </a:r>
            <a:r>
              <a:rPr lang="en-US" sz="1600">
                <a:solidFill>
                  <a:srgbClr val="0000FF"/>
                </a:solidFill>
                <a:latin typeface="Times New Roman" panose="02020603050405020304" pitchFamily="18" charset="0"/>
                <a:ea typeface="Times New Roman"/>
                <a:cs typeface="Times New Roman" panose="02020603050405020304" pitchFamily="18" charset="0"/>
              </a:rPr>
              <a:t>due to unplanned </a:t>
            </a:r>
            <a:r>
              <a:rPr lang="en-US" sz="1600">
                <a:solidFill>
                  <a:srgbClr val="0000FF"/>
                </a:solidFill>
                <a:latin typeface="Times New Roman" panose="02020603050405020304" pitchFamily="18" charset="0"/>
                <a:ea typeface="Times New Roman"/>
                <a:cs typeface="Times New Roman" panose="02020603050405020304" pitchFamily="18" charset="0"/>
              </a:rPr>
              <a:t>downtime </a:t>
            </a:r>
            <a:r>
              <a:rPr lang="en-US" sz="1600" smtClean="0">
                <a:solidFill>
                  <a:srgbClr val="0000FF"/>
                </a:solidFill>
                <a:latin typeface="Times New Roman" panose="02020603050405020304" pitchFamily="18" charset="0"/>
                <a:ea typeface="Times New Roman"/>
                <a:cs typeface="Times New Roman" panose="02020603050405020304" pitchFamily="18" charset="0"/>
              </a:rPr>
              <a:t>issues</a:t>
            </a:r>
            <a:r>
              <a:rPr lang="en-US" sz="1600" b="0" smtClean="0">
                <a:solidFill>
                  <a:srgbClr val="0000FF"/>
                </a:solidFill>
                <a:latin typeface="Times New Roman" panose="02020603050405020304" pitchFamily="18" charset="0"/>
                <a:ea typeface="Times New Roman"/>
                <a:cs typeface="Times New Roman" panose="02020603050405020304" pitchFamily="18" charset="0"/>
              </a:rPr>
              <a:t>.</a:t>
            </a:r>
          </a:p>
          <a:p>
            <a:pPr algn="l" fontAlgn="auto">
              <a:spcBef>
                <a:spcPts val="0"/>
              </a:spcBef>
              <a:spcAft>
                <a:spcPts val="0"/>
              </a:spcAft>
              <a:defRPr/>
            </a:pPr>
            <a:endParaRPr lang="en-US" sz="1600" b="0" smtClean="0">
              <a:solidFill>
                <a:srgbClr val="0000FF"/>
              </a:solidFill>
              <a:latin typeface="Times New Roman" panose="02020603050405020304" pitchFamily="18" charset="0"/>
              <a:ea typeface="Times New Roman"/>
              <a:cs typeface="Times New Roman" panose="02020603050405020304" pitchFamily="18" charset="0"/>
            </a:endParaRPr>
          </a:p>
          <a:p>
            <a:pPr marL="285750" indent="-285750" algn="l" fontAlgn="auto">
              <a:spcBef>
                <a:spcPts val="0"/>
              </a:spcBef>
              <a:spcAft>
                <a:spcPts val="0"/>
              </a:spcAft>
              <a:buFontTx/>
              <a:buChar char="-"/>
              <a:defRPr/>
            </a:pPr>
            <a:r>
              <a:rPr lang="en-US" sz="1600" smtClean="0">
                <a:solidFill>
                  <a:srgbClr val="0000FF"/>
                </a:solidFill>
                <a:latin typeface="Times New Roman" panose="02020603050405020304" pitchFamily="18" charset="0"/>
                <a:ea typeface="Times New Roman"/>
                <a:cs typeface="Times New Roman" panose="02020603050405020304" pitchFamily="18" charset="0"/>
              </a:rPr>
              <a:t>Done PO</a:t>
            </a:r>
            <a:r>
              <a:rPr lang="en-US" sz="1600" b="0" smtClean="0">
                <a:solidFill>
                  <a:srgbClr val="0000FF"/>
                </a:solidFill>
                <a:latin typeface="Times New Roman" panose="02020603050405020304" pitchFamily="18" charset="0"/>
                <a:ea typeface="Times New Roman"/>
                <a:cs typeface="Times New Roman" panose="02020603050405020304" pitchFamily="18" charset="0"/>
              </a:rPr>
              <a:t>: normally the Current PO on Kitting program’s spreadsheet will be done automatically (when Kitting program detect the quantity of packaged/or assembly to be equal to quantity of PO); however, there are some cases the Planners will reduce the quantity of PO </a:t>
            </a:r>
            <a:r>
              <a:rPr lang="en-US" sz="1600" b="0" smtClean="0">
                <a:solidFill>
                  <a:srgbClr val="0000FF"/>
                </a:solidFill>
                <a:latin typeface="Times New Roman" panose="02020603050405020304" pitchFamily="18" charset="0"/>
                <a:ea typeface="Times New Roman"/>
                <a:cs typeface="Times New Roman" panose="02020603050405020304" pitchFamily="18" charset="0"/>
                <a:sym typeface="Wingdings" panose="05000000000000000000" pitchFamily="2" charset="2"/>
              </a:rPr>
              <a:t> then, line leader will Done PO manual by using this function.</a:t>
            </a:r>
          </a:p>
          <a:p>
            <a:pPr algn="l" fontAlgn="auto">
              <a:spcBef>
                <a:spcPts val="0"/>
              </a:spcBef>
              <a:spcAft>
                <a:spcPts val="0"/>
              </a:spcAft>
              <a:defRPr/>
            </a:pPr>
            <a:endParaRPr lang="en-US" sz="1600" b="0" smtClean="0">
              <a:solidFill>
                <a:srgbClr val="0000FF"/>
              </a:solidFill>
              <a:latin typeface="Times New Roman" panose="02020603050405020304" pitchFamily="18" charset="0"/>
              <a:ea typeface="Times New Roman"/>
              <a:cs typeface="Times New Roman" panose="02020603050405020304" pitchFamily="18" charset="0"/>
              <a:sym typeface="Wingdings" panose="05000000000000000000" pitchFamily="2" charset="2"/>
            </a:endParaRPr>
          </a:p>
          <a:p>
            <a:pPr marL="285750" indent="-285750" algn="l" fontAlgn="auto">
              <a:spcBef>
                <a:spcPts val="0"/>
              </a:spcBef>
              <a:spcAft>
                <a:spcPts val="0"/>
              </a:spcAft>
              <a:buFontTx/>
              <a:buChar char="-"/>
              <a:defRPr/>
            </a:pPr>
            <a:r>
              <a:rPr lang="en-US" sz="1600" smtClean="0">
                <a:solidFill>
                  <a:srgbClr val="0000FF"/>
                </a:solidFill>
                <a:latin typeface="Times New Roman" panose="02020603050405020304" pitchFamily="18" charset="0"/>
                <a:ea typeface="Times New Roman"/>
                <a:cs typeface="Times New Roman" panose="02020603050405020304" pitchFamily="18" charset="0"/>
                <a:sym typeface="Wingdings" panose="05000000000000000000" pitchFamily="2" charset="2"/>
              </a:rPr>
              <a:t>Pull down the quantity package for upstream process of PCBA PostAssy Packaging</a:t>
            </a:r>
            <a:r>
              <a:rPr lang="en-US" sz="1600" b="0" smtClean="0">
                <a:solidFill>
                  <a:srgbClr val="0000FF"/>
                </a:solidFill>
                <a:latin typeface="Times New Roman" panose="02020603050405020304" pitchFamily="18" charset="0"/>
                <a:ea typeface="Times New Roman"/>
                <a:cs typeface="Times New Roman" panose="02020603050405020304" pitchFamily="18" charset="0"/>
                <a:sym typeface="Wingdings" panose="05000000000000000000" pitchFamily="2" charset="2"/>
              </a:rPr>
              <a:t>: it means whenever the Planner update the Kitting database of Producton Planning  the Kitting program will transfer this demand of base scanner to demand of PCBA PostAssy; this sub process will drive the PostAssy process to packaged according to demand/priority of base scanner.</a:t>
            </a:r>
            <a:endParaRPr lang="en-US" sz="16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8955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3900" smtClean="0">
                <a:latin typeface="Times New Roman" panose="02020603050405020304" pitchFamily="18" charset="0"/>
                <a:cs typeface="Times New Roman" panose="02020603050405020304" pitchFamily="18" charset="0"/>
              </a:rPr>
              <a:t>EXCEPTIONS</a:t>
            </a:r>
            <a:endParaRPr lang="en-US" sz="3900">
              <a:solidFill>
                <a:srgbClr val="002596"/>
              </a:solidFill>
              <a:latin typeface="Times New Roman" panose="02020603050405020304" pitchFamily="18" charset="0"/>
              <a:cs typeface="Times New Roman" panose="02020603050405020304" pitchFamily="18" charset="0"/>
            </a:endParaRPr>
          </a:p>
        </p:txBody>
      </p:sp>
      <p:sp>
        <p:nvSpPr>
          <p:cNvPr id="5" name="Title 1"/>
          <p:cNvSpPr txBox="1">
            <a:spLocks/>
          </p:cNvSpPr>
          <p:nvPr/>
        </p:nvSpPr>
        <p:spPr bwMode="auto">
          <a:xfrm>
            <a:off x="723900" y="899434"/>
            <a:ext cx="8467725" cy="29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600" smtClean="0">
                <a:solidFill>
                  <a:srgbClr val="FF0000"/>
                </a:solidFill>
                <a:latin typeface="Times New Roman" panose="02020603050405020304" pitchFamily="18" charset="0"/>
                <a:cs typeface="Times New Roman" panose="02020603050405020304" pitchFamily="18" charset="0"/>
              </a:rPr>
              <a:t>EXCEPTION CASES TO BE ADDRESSED</a:t>
            </a:r>
            <a:endParaRPr lang="en-US" sz="2600">
              <a:solidFill>
                <a:srgbClr val="00CC00"/>
              </a:solidFill>
              <a:latin typeface="Times New Roman" panose="02020603050405020304" pitchFamily="18" charset="0"/>
              <a:cs typeface="Times New Roman" panose="02020603050405020304" pitchFamily="18" charset="0"/>
            </a:endParaRPr>
          </a:p>
        </p:txBody>
      </p:sp>
      <p:sp>
        <p:nvSpPr>
          <p:cNvPr id="7" name="Title 1"/>
          <p:cNvSpPr txBox="1">
            <a:spLocks/>
          </p:cNvSpPr>
          <p:nvPr/>
        </p:nvSpPr>
        <p:spPr bwMode="auto">
          <a:xfrm>
            <a:off x="723900" y="1337310"/>
            <a:ext cx="8350250" cy="5063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marL="285750" indent="-285750" algn="l" fontAlgn="auto">
              <a:spcBef>
                <a:spcPts val="0"/>
              </a:spcBef>
              <a:spcAft>
                <a:spcPts val="0"/>
              </a:spcAft>
              <a:buFontTx/>
              <a:buChar char="-"/>
              <a:defRPr/>
            </a:pPr>
            <a:r>
              <a:rPr lang="en-US" sz="1600" smtClean="0">
                <a:latin typeface="Times New Roman" panose="02020603050405020304" pitchFamily="18" charset="0"/>
                <a:cs typeface="Times New Roman" panose="02020603050405020304" pitchFamily="18" charset="0"/>
                <a:sym typeface="Wingdings" panose="05000000000000000000" pitchFamily="2" charset="2"/>
              </a:rPr>
              <a:t>Exception </a:t>
            </a:r>
            <a:r>
              <a:rPr lang="en-US" sz="1600">
                <a:latin typeface="Times New Roman" panose="02020603050405020304" pitchFamily="18" charset="0"/>
                <a:cs typeface="Times New Roman" panose="02020603050405020304" pitchFamily="18" charset="0"/>
                <a:sym typeface="Wingdings" panose="05000000000000000000" pitchFamily="2" charset="2"/>
              </a:rPr>
              <a:t>For </a:t>
            </a:r>
            <a:r>
              <a:rPr lang="en-US" sz="1600">
                <a:latin typeface="Times New Roman" panose="02020603050405020304" pitchFamily="18" charset="0"/>
                <a:cs typeface="Times New Roman" panose="02020603050405020304" pitchFamily="18" charset="0"/>
                <a:sym typeface="Wingdings" panose="05000000000000000000" pitchFamily="2" charset="2"/>
              </a:rPr>
              <a:t>Pending </a:t>
            </a:r>
            <a:r>
              <a:rPr lang="en-US" sz="1600" smtClean="0">
                <a:latin typeface="Times New Roman" panose="02020603050405020304" pitchFamily="18" charset="0"/>
                <a:cs typeface="Times New Roman" panose="02020603050405020304" pitchFamily="18" charset="0"/>
                <a:sym typeface="Wingdings" panose="05000000000000000000" pitchFamily="2" charset="2"/>
              </a:rPr>
              <a:t>PO: </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The </a:t>
            </a:r>
            <a:r>
              <a:rPr lang="en-US" sz="1600" b="0">
                <a:latin typeface="Times New Roman" panose="02020603050405020304" pitchFamily="18" charset="0"/>
                <a:cs typeface="Times New Roman" panose="02020603050405020304" pitchFamily="18" charset="0"/>
                <a:sym typeface="Wingdings" panose="05000000000000000000" pitchFamily="2" charset="2"/>
              </a:rPr>
              <a:t>Pending PO not follow the </a:t>
            </a:r>
            <a:r>
              <a:rPr lang="en-US" sz="1600">
                <a:latin typeface="Times New Roman" panose="02020603050405020304" pitchFamily="18" charset="0"/>
                <a:cs typeface="Times New Roman" panose="02020603050405020304" pitchFamily="18" charset="0"/>
                <a:sym typeface="Wingdings" panose="05000000000000000000" pitchFamily="2" charset="2"/>
              </a:rPr>
              <a:t>4 Shifts fixed for Warehouse</a:t>
            </a:r>
            <a:r>
              <a:rPr lang="en-US" sz="1600" b="0">
                <a:latin typeface="Times New Roman" panose="02020603050405020304" pitchFamily="18" charset="0"/>
                <a:cs typeface="Times New Roman" panose="02020603050405020304" pitchFamily="18" charset="0"/>
                <a:sym typeface="Wingdings" panose="05000000000000000000" pitchFamily="2" charset="2"/>
              </a:rPr>
              <a:t>: it means Planners can change the order of Pending PO into the range of next 4 </a:t>
            </a:r>
            <a:r>
              <a:rPr lang="en-US" sz="1600" b="0">
                <a:latin typeface="Times New Roman" panose="02020603050405020304" pitchFamily="18" charset="0"/>
                <a:cs typeface="Times New Roman" panose="02020603050405020304" pitchFamily="18" charset="0"/>
                <a:sym typeface="Wingdings" panose="05000000000000000000" pitchFamily="2" charset="2"/>
              </a:rPr>
              <a:t>Shifts </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(which being </a:t>
            </a:r>
            <a:r>
              <a:rPr lang="en-US" sz="1600" b="0">
                <a:latin typeface="Times New Roman" panose="02020603050405020304" pitchFamily="18" charset="0"/>
                <a:cs typeface="Times New Roman" panose="02020603050405020304" pitchFamily="18" charset="0"/>
                <a:sym typeface="Wingdings" panose="05000000000000000000" pitchFamily="2" charset="2"/>
              </a:rPr>
              <a:t>fixed for Next PO) ; because the materials of Pending PO is available (the Pending PO is Current PO/or Next PO which warehouse already prepared </a:t>
            </a:r>
            <a:r>
              <a:rPr lang="en-US" sz="1600" b="0">
                <a:latin typeface="Times New Roman" panose="02020603050405020304" pitchFamily="18" charset="0"/>
                <a:cs typeface="Times New Roman" panose="02020603050405020304" pitchFamily="18" charset="0"/>
                <a:sym typeface="Wingdings" panose="05000000000000000000" pitchFamily="2" charset="2"/>
              </a:rPr>
              <a:t>materials</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a:t>
            </a:r>
          </a:p>
          <a:p>
            <a:pPr algn="l" fontAlgn="auto">
              <a:spcBef>
                <a:spcPts val="0"/>
              </a:spcBef>
              <a:spcAft>
                <a:spcPts val="0"/>
              </a:spcAft>
              <a:defRPr/>
            </a:pPr>
            <a:endParaRPr lang="en-US" sz="1600" b="0" smtClean="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lgn="l" fontAlgn="auto">
              <a:spcBef>
                <a:spcPts val="0"/>
              </a:spcBef>
              <a:spcAft>
                <a:spcPts val="0"/>
              </a:spcAft>
              <a:buFontTx/>
              <a:buChar char="-"/>
              <a:defRPr/>
            </a:pPr>
            <a:r>
              <a:rPr lang="en-US" sz="1600" smtClean="0">
                <a:latin typeface="Times New Roman" panose="02020603050405020304" pitchFamily="18" charset="0"/>
                <a:cs typeface="Times New Roman" panose="02020603050405020304" pitchFamily="18" charset="0"/>
                <a:sym typeface="Wingdings" panose="05000000000000000000" pitchFamily="2" charset="2"/>
              </a:rPr>
              <a:t>In Kititng Program of Warehouse</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 the Kitting team can add any Production Order (all those PO must be present in current Kitting’s Production Plan) following any priority (not following the priority in currnet Kitting’s Production Plan)  this function supports for some very urgent case of materials preparation (pushed by Global Planners,….).</a:t>
            </a:r>
          </a:p>
          <a:p>
            <a:pPr algn="l" fontAlgn="auto">
              <a:spcBef>
                <a:spcPts val="0"/>
              </a:spcBef>
              <a:spcAft>
                <a:spcPts val="0"/>
              </a:spcAft>
              <a:defRPr/>
            </a:pPr>
            <a:endParaRPr lang="en-US" sz="1600" b="0" smtClean="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lgn="l" fontAlgn="auto">
              <a:spcBef>
                <a:spcPts val="0"/>
              </a:spcBef>
              <a:spcAft>
                <a:spcPts val="0"/>
              </a:spcAft>
              <a:buFontTx/>
              <a:buChar char="-"/>
              <a:defRPr/>
            </a:pPr>
            <a:r>
              <a:rPr lang="en-US" sz="1600" smtClean="0">
                <a:latin typeface="Times New Roman" panose="02020603050405020304" pitchFamily="18" charset="0"/>
                <a:cs typeface="Times New Roman" panose="02020603050405020304" pitchFamily="18" charset="0"/>
                <a:sym typeface="Wingdings" panose="05000000000000000000" pitchFamily="2" charset="2"/>
              </a:rPr>
              <a:t>Due to some urgent cases need interrupting the priority for Production Order already prepared materials</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 the normal process addresses that Plannners are not allowed to change information of Production Order (BOM, Quantity,…) when those Production Order drop into 4 Shifts fixed; however the Warehouse can unlock this rule so that the Planners can change information of Production Order.</a:t>
            </a:r>
          </a:p>
          <a:p>
            <a:pPr algn="l" fontAlgn="auto">
              <a:spcBef>
                <a:spcPts val="0"/>
              </a:spcBef>
              <a:spcAft>
                <a:spcPts val="0"/>
              </a:spcAft>
              <a:defRPr/>
            </a:pPr>
            <a:r>
              <a:rPr lang="en-US" sz="1600" b="0">
                <a:latin typeface="Times New Roman" panose="02020603050405020304" pitchFamily="18" charset="0"/>
                <a:cs typeface="Times New Roman" panose="02020603050405020304" pitchFamily="18" charset="0"/>
                <a:sym typeface="Wingdings" panose="05000000000000000000" pitchFamily="2" charset="2"/>
              </a:rPr>
              <a:t>	</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 Note: </a:t>
            </a:r>
            <a:r>
              <a:rPr lang="en-US" sz="1600" b="0">
                <a:latin typeface="Times New Roman" panose="02020603050405020304" pitchFamily="18" charset="0"/>
                <a:cs typeface="Times New Roman" panose="02020603050405020304" pitchFamily="18" charset="0"/>
                <a:sym typeface="Wingdings" panose="05000000000000000000" pitchFamily="2" charset="2"/>
              </a:rPr>
              <a:t>the unlock function of breaking the normal </a:t>
            </a:r>
            <a:r>
              <a:rPr lang="en-US" sz="1600" b="0">
                <a:latin typeface="Times New Roman" panose="02020603050405020304" pitchFamily="18" charset="0"/>
                <a:cs typeface="Times New Roman" panose="02020603050405020304" pitchFamily="18" charset="0"/>
                <a:sym typeface="Wingdings" panose="05000000000000000000" pitchFamily="2" charset="2"/>
              </a:rPr>
              <a:t>rule </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following process:</a:t>
            </a:r>
          </a:p>
          <a:p>
            <a:pPr algn="l" fontAlgn="auto">
              <a:spcBef>
                <a:spcPts val="0"/>
              </a:spcBef>
              <a:spcAft>
                <a:spcPts val="0"/>
              </a:spcAft>
              <a:defRPr/>
            </a:pPr>
            <a:r>
              <a:rPr lang="en-US" sz="1600" b="0">
                <a:latin typeface="Times New Roman" panose="02020603050405020304" pitchFamily="18" charset="0"/>
                <a:cs typeface="Times New Roman" panose="02020603050405020304" pitchFamily="18" charset="0"/>
                <a:sym typeface="Wingdings" panose="05000000000000000000" pitchFamily="2" charset="2"/>
              </a:rPr>
              <a:t>	</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	- It is only for warehouse’s usage (no one can use this function.)</a:t>
            </a:r>
          </a:p>
          <a:p>
            <a:pPr algn="l" fontAlgn="auto">
              <a:spcBef>
                <a:spcPts val="0"/>
              </a:spcBef>
              <a:spcAft>
                <a:spcPts val="0"/>
              </a:spcAft>
              <a:defRPr/>
            </a:pPr>
            <a:r>
              <a:rPr lang="en-US" sz="1600" b="0">
                <a:latin typeface="Times New Roman" panose="02020603050405020304" pitchFamily="18" charset="0"/>
                <a:cs typeface="Times New Roman" panose="02020603050405020304" pitchFamily="18" charset="0"/>
                <a:sym typeface="Wingdings" panose="05000000000000000000" pitchFamily="2" charset="2"/>
              </a:rPr>
              <a:t>	</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	- It is lock/unlock according to Planner’s username (in Kitting’s Database).</a:t>
            </a:r>
          </a:p>
          <a:p>
            <a:pPr algn="l" fontAlgn="auto">
              <a:spcBef>
                <a:spcPts val="0"/>
              </a:spcBef>
              <a:spcAft>
                <a:spcPts val="0"/>
              </a:spcAft>
              <a:defRPr/>
            </a:pPr>
            <a:r>
              <a:rPr lang="en-US" sz="1600" b="0">
                <a:latin typeface="Times New Roman" panose="02020603050405020304" pitchFamily="18" charset="0"/>
                <a:cs typeface="Times New Roman" panose="02020603050405020304" pitchFamily="18" charset="0"/>
                <a:sym typeface="Wingdings" panose="05000000000000000000" pitchFamily="2" charset="2"/>
              </a:rPr>
              <a:t>	</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	- It will be resumed after the next time Warehouse do pulled list of materials.</a:t>
            </a:r>
          </a:p>
        </p:txBody>
      </p:sp>
    </p:spTree>
    <p:extLst>
      <p:ext uri="{BB962C8B-B14F-4D97-AF65-F5344CB8AC3E}">
        <p14:creationId xmlns:p14="http://schemas.microsoft.com/office/powerpoint/2010/main" val="17679030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3900" smtClean="0">
                <a:latin typeface="Times New Roman" panose="02020603050405020304" pitchFamily="18" charset="0"/>
                <a:cs typeface="Times New Roman" panose="02020603050405020304" pitchFamily="18" charset="0"/>
              </a:rPr>
              <a:t>MAIN DATABASE DESIGN</a:t>
            </a:r>
            <a:endParaRPr lang="en-US" sz="3900">
              <a:solidFill>
                <a:srgbClr val="002596"/>
              </a:solidFill>
              <a:latin typeface="Times New Roman" panose="02020603050405020304" pitchFamily="18" charset="0"/>
              <a:cs typeface="Times New Roman" panose="02020603050405020304" pitchFamily="18"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927438"/>
            <a:ext cx="5974080" cy="5320914"/>
          </a:xfrm>
          <a:prstGeom prst="rect">
            <a:avLst/>
          </a:prstGeom>
          <a:ln>
            <a:solidFill>
              <a:schemeClr val="tx1"/>
            </a:solidFill>
          </a:ln>
        </p:spPr>
      </p:pic>
      <p:sp>
        <p:nvSpPr>
          <p:cNvPr id="6" name="Title 1"/>
          <p:cNvSpPr txBox="1">
            <a:spLocks/>
          </p:cNvSpPr>
          <p:nvPr/>
        </p:nvSpPr>
        <p:spPr bwMode="auto">
          <a:xfrm>
            <a:off x="6789420" y="927438"/>
            <a:ext cx="234188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fontAlgn="auto">
              <a:spcBef>
                <a:spcPts val="0"/>
              </a:spcBef>
              <a:spcAft>
                <a:spcPts val="0"/>
              </a:spcAft>
              <a:defRPr/>
            </a:pPr>
            <a:r>
              <a:rPr lang="en-US" sz="1600" b="0" smtClean="0">
                <a:latin typeface="Times New Roman" panose="02020603050405020304" pitchFamily="18" charset="0"/>
                <a:cs typeface="Times New Roman" panose="02020603050405020304" pitchFamily="18" charset="0"/>
                <a:sym typeface="Wingdings" panose="05000000000000000000" pitchFamily="2" charset="2"/>
              </a:rPr>
              <a:t>Note: those database shown here are main database only.</a:t>
            </a:r>
            <a:endParaRPr lang="en-US" sz="1600" b="0" smtClean="0">
              <a:latin typeface="Times New Roman" panose="02020603050405020304" pitchFamily="18" charset="0"/>
              <a:cs typeface="Times New Roman"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16893342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1335055"/>
            <a:ext cx="3229426" cy="5010850"/>
          </a:xfrm>
          <a:prstGeom prst="rect">
            <a:avLst/>
          </a:prstGeom>
          <a:ln>
            <a:solidFill>
              <a:schemeClr val="tx1"/>
            </a:solidFill>
          </a:ln>
        </p:spPr>
      </p:pic>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MAIN DATABASE </a:t>
            </a:r>
            <a:r>
              <a:rPr lang="en-US" sz="2900" smtClean="0">
                <a:latin typeface="Times New Roman" panose="02020603050405020304" pitchFamily="18" charset="0"/>
                <a:cs typeface="Times New Roman" panose="02020603050405020304" pitchFamily="18" charset="0"/>
              </a:rPr>
              <a:t>DESIGN (cont.)</a:t>
            </a:r>
            <a:endParaRPr lang="en-US" sz="2900">
              <a:solidFill>
                <a:srgbClr val="002596"/>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bwMode="auto">
          <a:xfrm>
            <a:off x="723900" y="84742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400" smtClean="0">
                <a:latin typeface="Times New Roman" panose="02020603050405020304" pitchFamily="18" charset="0"/>
                <a:cs typeface="Times New Roman" panose="02020603050405020304" pitchFamily="18" charset="0"/>
              </a:rPr>
              <a:t>PROCESS ENGINEERING FUNCTION – SETUP DATBASE</a:t>
            </a:r>
            <a:endParaRPr lang="en-US" sz="2400">
              <a:solidFill>
                <a:srgbClr val="002596"/>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bwMode="auto">
          <a:xfrm>
            <a:off x="4126230" y="1335055"/>
            <a:ext cx="4875880" cy="172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marL="342900" indent="-342900" algn="l">
              <a:buFont typeface="Wingdings" pitchFamily="2" charset="2"/>
              <a:buChar char="q"/>
              <a:tabLst>
                <a:tab pos="3200400" algn="ctr"/>
              </a:tabLst>
            </a:pPr>
            <a:r>
              <a:rPr lang="en-US" sz="1600" smtClean="0">
                <a:solidFill>
                  <a:srgbClr val="0000FF"/>
                </a:solidFill>
                <a:latin typeface="Times New Roman" pitchFamily="18" charset="0"/>
                <a:cs typeface="Times New Roman" pitchFamily="18" charset="0"/>
              </a:rPr>
              <a:t>[*].[</a:t>
            </a:r>
            <a:r>
              <a:rPr lang="en-US" sz="1600">
                <a:solidFill>
                  <a:srgbClr val="0000FF"/>
                </a:solidFill>
                <a:latin typeface="Times New Roman" pitchFamily="18" charset="0"/>
                <a:cs typeface="Times New Roman" pitchFamily="18" charset="0"/>
              </a:rPr>
              <a:t>dbo</a:t>
            </a:r>
            <a:r>
              <a:rPr lang="en-US" sz="1600" smtClean="0">
                <a:solidFill>
                  <a:srgbClr val="0000FF"/>
                </a:solidFill>
                <a:latin typeface="Times New Roman" pitchFamily="18" charset="0"/>
                <a:cs typeface="Times New Roman" pitchFamily="18" charset="0"/>
              </a:rPr>
              <a:t>].[TrackingCurrentPOStatus] - </a:t>
            </a:r>
            <a:r>
              <a:rPr lang="en-US" sz="1600" b="0" smtClean="0">
                <a:solidFill>
                  <a:srgbClr val="0000FF"/>
                </a:solidFill>
                <a:latin typeface="Times New Roman" pitchFamily="18" charset="0"/>
                <a:cs typeface="Times New Roman" pitchFamily="18" charset="0"/>
              </a:rPr>
              <a:t>the </a:t>
            </a:r>
            <a:r>
              <a:rPr lang="en-US" sz="1600" b="0">
                <a:solidFill>
                  <a:srgbClr val="0000FF"/>
                </a:solidFill>
                <a:latin typeface="Times New Roman" pitchFamily="18" charset="0"/>
                <a:cs typeface="Times New Roman" pitchFamily="18" charset="0"/>
              </a:rPr>
              <a:t>database </a:t>
            </a:r>
            <a:r>
              <a:rPr lang="en-US" sz="1600" b="0" smtClean="0">
                <a:solidFill>
                  <a:srgbClr val="0000FF"/>
                </a:solidFill>
                <a:latin typeface="Times New Roman" pitchFamily="18" charset="0"/>
                <a:cs typeface="Times New Roman" pitchFamily="18" charset="0"/>
              </a:rPr>
              <a:t>containts the following information:</a:t>
            </a:r>
          </a:p>
          <a:p>
            <a:pPr algn="l">
              <a:tabLst>
                <a:tab pos="3200400" algn="ctr"/>
              </a:tabLst>
            </a:pPr>
            <a:r>
              <a:rPr lang="en-US" sz="1600" b="0" smtClean="0">
                <a:latin typeface="Times New Roman" pitchFamily="18" charset="0"/>
                <a:cs typeface="Times New Roman" pitchFamily="18" charset="0"/>
              </a:rPr>
              <a:t>-    The information of lines being present on Production floor.</a:t>
            </a:r>
          </a:p>
          <a:p>
            <a:pPr marL="285750" indent="-285750" algn="l">
              <a:buFontTx/>
              <a:buChar char="-"/>
              <a:tabLst>
                <a:tab pos="3200400" algn="ctr"/>
              </a:tabLst>
            </a:pPr>
            <a:r>
              <a:rPr lang="en-US" sz="1600" b="0" smtClean="0">
                <a:latin typeface="Times New Roman" pitchFamily="18" charset="0"/>
                <a:cs typeface="Times New Roman" pitchFamily="18" charset="0"/>
              </a:rPr>
              <a:t>Some key information of Current PO running on the lines.</a:t>
            </a:r>
          </a:p>
          <a:p>
            <a:pPr marL="285750" indent="-285750" algn="l">
              <a:buFontTx/>
              <a:buChar char="-"/>
              <a:tabLst>
                <a:tab pos="3200400" algn="ctr"/>
              </a:tabLst>
            </a:pPr>
            <a:r>
              <a:rPr lang="en-US" sz="1600" b="0" smtClean="0">
                <a:latin typeface="Times New Roman" pitchFamily="18" charset="0"/>
                <a:cs typeface="Times New Roman" pitchFamily="18" charset="0"/>
              </a:rPr>
              <a:t>Planners are responsible for lines</a:t>
            </a:r>
            <a:endParaRPr lang="en-US" sz="1600" b="0">
              <a:latin typeface="Times New Roman" pitchFamily="18" charset="0"/>
              <a:cs typeface="Times New Roman" pitchFamily="18" charset="0"/>
            </a:endParaRPr>
          </a:p>
        </p:txBody>
      </p:sp>
      <p:pic>
        <p:nvPicPr>
          <p:cNvPr id="14" name="Picture 1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32" y="3280410"/>
            <a:ext cx="5430701" cy="2182431"/>
          </a:xfrm>
          <a:prstGeom prst="rect">
            <a:avLst/>
          </a:prstGeom>
          <a:ln w="38100">
            <a:solidFill>
              <a:srgbClr val="00CC00"/>
            </a:solidFill>
          </a:ln>
        </p:spPr>
      </p:pic>
      <p:pic>
        <p:nvPicPr>
          <p:cNvPr id="15" name="Picture 1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8770" y="3752576"/>
            <a:ext cx="5509693" cy="2099584"/>
          </a:xfrm>
          <a:prstGeom prst="rect">
            <a:avLst/>
          </a:prstGeom>
          <a:ln w="38100">
            <a:solidFill>
              <a:srgbClr val="00CC00"/>
            </a:solidFill>
          </a:ln>
        </p:spPr>
      </p:pic>
      <p:pic>
        <p:nvPicPr>
          <p:cNvPr id="16" name="Picture 15"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9925" y="4187340"/>
            <a:ext cx="6582165" cy="2129525"/>
          </a:xfrm>
          <a:prstGeom prst="rect">
            <a:avLst/>
          </a:prstGeom>
          <a:ln w="38100">
            <a:solidFill>
              <a:srgbClr val="00CC00"/>
            </a:solidFill>
          </a:ln>
        </p:spPr>
      </p:pic>
    </p:spTree>
    <p:extLst>
      <p:ext uri="{BB962C8B-B14F-4D97-AF65-F5344CB8AC3E}">
        <p14:creationId xmlns:p14="http://schemas.microsoft.com/office/powerpoint/2010/main" val="3517132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MAIN DATABASE </a:t>
            </a:r>
            <a:r>
              <a:rPr lang="en-US" sz="2900" smtClean="0">
                <a:latin typeface="Times New Roman" panose="02020603050405020304" pitchFamily="18" charset="0"/>
                <a:cs typeface="Times New Roman" panose="02020603050405020304" pitchFamily="18" charset="0"/>
              </a:rPr>
              <a:t>DESIGN (cont.)</a:t>
            </a:r>
            <a:endParaRPr lang="en-US" sz="2900">
              <a:solidFill>
                <a:srgbClr val="002596"/>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bwMode="auto">
          <a:xfrm>
            <a:off x="723900" y="84742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400" smtClean="0">
                <a:latin typeface="Times New Roman" panose="02020603050405020304" pitchFamily="18" charset="0"/>
                <a:cs typeface="Times New Roman" panose="02020603050405020304" pitchFamily="18" charset="0"/>
              </a:rPr>
              <a:t>PROCESS ENGINEERING FUNCTION – SETUP DATBASE</a:t>
            </a:r>
            <a:endParaRPr lang="en-US" sz="2400">
              <a:solidFill>
                <a:srgbClr val="002596"/>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bwMode="auto">
          <a:xfrm>
            <a:off x="4126230" y="1335055"/>
            <a:ext cx="4875880" cy="172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marL="342900" indent="-342900" algn="l">
              <a:buFont typeface="Wingdings" pitchFamily="2" charset="2"/>
              <a:buChar char="q"/>
              <a:tabLst>
                <a:tab pos="3200400" algn="ctr"/>
              </a:tabLst>
            </a:pPr>
            <a:r>
              <a:rPr lang="en-US" sz="1600" smtClean="0">
                <a:solidFill>
                  <a:srgbClr val="0000FF"/>
                </a:solidFill>
                <a:latin typeface="Times New Roman" pitchFamily="18" charset="0"/>
                <a:cs typeface="Times New Roman" pitchFamily="18" charset="0"/>
              </a:rPr>
              <a:t>[*].[</a:t>
            </a:r>
            <a:r>
              <a:rPr lang="en-US" sz="1600">
                <a:solidFill>
                  <a:srgbClr val="0000FF"/>
                </a:solidFill>
                <a:latin typeface="Times New Roman" pitchFamily="18" charset="0"/>
                <a:cs typeface="Times New Roman" pitchFamily="18" charset="0"/>
              </a:rPr>
              <a:t>dbo</a:t>
            </a:r>
            <a:r>
              <a:rPr lang="en-US" sz="1600">
                <a:solidFill>
                  <a:srgbClr val="0000FF"/>
                </a:solidFill>
                <a:latin typeface="Times New Roman" pitchFamily="18" charset="0"/>
                <a:cs typeface="Times New Roman" pitchFamily="18" charset="0"/>
              </a:rPr>
              <a:t>].[KANBANModelSeries] - </a:t>
            </a:r>
            <a:r>
              <a:rPr lang="en-US" sz="1600" b="0" smtClean="0">
                <a:solidFill>
                  <a:srgbClr val="0000FF"/>
                </a:solidFill>
                <a:latin typeface="Times New Roman" pitchFamily="18" charset="0"/>
                <a:cs typeface="Times New Roman" pitchFamily="18" charset="0"/>
              </a:rPr>
              <a:t>the </a:t>
            </a:r>
            <a:r>
              <a:rPr lang="en-US" sz="1600" b="0">
                <a:solidFill>
                  <a:srgbClr val="0000FF"/>
                </a:solidFill>
                <a:latin typeface="Times New Roman" pitchFamily="18" charset="0"/>
                <a:cs typeface="Times New Roman" pitchFamily="18" charset="0"/>
              </a:rPr>
              <a:t>database </a:t>
            </a:r>
            <a:r>
              <a:rPr lang="en-US" sz="1600" b="0" smtClean="0">
                <a:solidFill>
                  <a:srgbClr val="0000FF"/>
                </a:solidFill>
                <a:latin typeface="Times New Roman" pitchFamily="18" charset="0"/>
                <a:cs typeface="Times New Roman" pitchFamily="18" charset="0"/>
              </a:rPr>
              <a:t>containts the following information:</a:t>
            </a:r>
          </a:p>
          <a:p>
            <a:pPr algn="l">
              <a:tabLst>
                <a:tab pos="3200400" algn="ctr"/>
              </a:tabLst>
            </a:pPr>
            <a:r>
              <a:rPr lang="en-US" sz="1600" b="0" smtClean="0">
                <a:latin typeface="Times New Roman" pitchFamily="18" charset="0"/>
                <a:cs typeface="Times New Roman" pitchFamily="18" charset="0"/>
              </a:rPr>
              <a:t>-    The main information of Product Model: which line will be run.</a:t>
            </a:r>
            <a:endParaRPr lang="en-US" sz="1600" b="0">
              <a:latin typeface="Times New Roman" pitchFamily="18" charset="0"/>
              <a:cs typeface="Times New Roman" pitchFamily="18"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030" y="1319642"/>
            <a:ext cx="3277058" cy="1781424"/>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030" y="3332653"/>
            <a:ext cx="4791744" cy="2067214"/>
          </a:xfrm>
          <a:prstGeom prst="rect">
            <a:avLst/>
          </a:prstGeom>
          <a:ln w="38100">
            <a:solidFill>
              <a:srgbClr val="00CC00"/>
            </a:solidFill>
          </a:ln>
        </p:spPr>
      </p:pic>
    </p:spTree>
    <p:extLst>
      <p:ext uri="{BB962C8B-B14F-4D97-AF65-F5344CB8AC3E}">
        <p14:creationId xmlns:p14="http://schemas.microsoft.com/office/powerpoint/2010/main" val="32636790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MAIN DATABASE </a:t>
            </a:r>
            <a:r>
              <a:rPr lang="en-US" sz="2900" smtClean="0">
                <a:latin typeface="Times New Roman" panose="02020603050405020304" pitchFamily="18" charset="0"/>
                <a:cs typeface="Times New Roman" panose="02020603050405020304" pitchFamily="18" charset="0"/>
              </a:rPr>
              <a:t>DESIGN (cont.)</a:t>
            </a:r>
            <a:endParaRPr lang="en-US" sz="2900">
              <a:solidFill>
                <a:srgbClr val="002596"/>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bwMode="auto">
          <a:xfrm>
            <a:off x="723900" y="84742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400" smtClean="0">
                <a:latin typeface="Times New Roman" panose="02020603050405020304" pitchFamily="18" charset="0"/>
                <a:cs typeface="Times New Roman" panose="02020603050405020304" pitchFamily="18" charset="0"/>
              </a:rPr>
              <a:t>PROCESS ENGINEERING FUNCTION – SETUP DATBASE</a:t>
            </a:r>
            <a:endParaRPr lang="en-US" sz="2400">
              <a:solidFill>
                <a:srgbClr val="002596"/>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bwMode="auto">
          <a:xfrm>
            <a:off x="4126230" y="1335055"/>
            <a:ext cx="4875880" cy="172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marL="342900" indent="-342900" algn="l">
              <a:buFont typeface="Wingdings" pitchFamily="2" charset="2"/>
              <a:buChar char="q"/>
              <a:tabLst>
                <a:tab pos="3200400" algn="ctr"/>
              </a:tabLst>
            </a:pPr>
            <a:r>
              <a:rPr lang="en-US" sz="1600" smtClean="0">
                <a:solidFill>
                  <a:srgbClr val="0000FF"/>
                </a:solidFill>
                <a:latin typeface="Times New Roman" pitchFamily="18" charset="0"/>
                <a:cs typeface="Times New Roman" pitchFamily="18" charset="0"/>
              </a:rPr>
              <a:t>[*].[</a:t>
            </a:r>
            <a:r>
              <a:rPr lang="en-US" sz="1600">
                <a:solidFill>
                  <a:srgbClr val="0000FF"/>
                </a:solidFill>
                <a:latin typeface="Times New Roman" pitchFamily="18" charset="0"/>
                <a:cs typeface="Times New Roman" pitchFamily="18" charset="0"/>
              </a:rPr>
              <a:t>dbo</a:t>
            </a:r>
            <a:r>
              <a:rPr lang="en-US" sz="1600">
                <a:solidFill>
                  <a:srgbClr val="0000FF"/>
                </a:solidFill>
                <a:latin typeface="Times New Roman" pitchFamily="18" charset="0"/>
                <a:cs typeface="Times New Roman" pitchFamily="18" charset="0"/>
              </a:rPr>
              <a:t>].[ProductionStandardTargetvsMODEL] - </a:t>
            </a:r>
            <a:r>
              <a:rPr lang="en-US" sz="1600" b="0" smtClean="0">
                <a:solidFill>
                  <a:srgbClr val="0000FF"/>
                </a:solidFill>
                <a:latin typeface="Times New Roman" pitchFamily="18" charset="0"/>
                <a:cs typeface="Times New Roman" pitchFamily="18" charset="0"/>
              </a:rPr>
              <a:t>the </a:t>
            </a:r>
            <a:r>
              <a:rPr lang="en-US" sz="1600" b="0">
                <a:solidFill>
                  <a:srgbClr val="0000FF"/>
                </a:solidFill>
                <a:latin typeface="Times New Roman" pitchFamily="18" charset="0"/>
                <a:cs typeface="Times New Roman" pitchFamily="18" charset="0"/>
              </a:rPr>
              <a:t>database </a:t>
            </a:r>
            <a:r>
              <a:rPr lang="en-US" sz="1600" b="0" smtClean="0">
                <a:solidFill>
                  <a:srgbClr val="0000FF"/>
                </a:solidFill>
                <a:latin typeface="Times New Roman" pitchFamily="18" charset="0"/>
                <a:cs typeface="Times New Roman" pitchFamily="18" charset="0"/>
              </a:rPr>
              <a:t>containts the following information:</a:t>
            </a:r>
          </a:p>
          <a:p>
            <a:pPr algn="l">
              <a:tabLst>
                <a:tab pos="3200400" algn="ctr"/>
              </a:tabLst>
            </a:pPr>
            <a:r>
              <a:rPr lang="en-US" sz="1600" b="0" smtClean="0">
                <a:latin typeface="Times New Roman" pitchFamily="18" charset="0"/>
                <a:cs typeface="Times New Roman" pitchFamily="18" charset="0"/>
              </a:rPr>
              <a:t>-    The product model’s cycletime + target output + No. of main operators + No. sub operators.</a:t>
            </a:r>
            <a:endParaRPr lang="en-US" sz="1600" b="0">
              <a:latin typeface="Times New Roman" pitchFamily="18" charset="0"/>
              <a:cs typeface="Times New Roman" pitchFamily="18" charset="0"/>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030" y="1214224"/>
            <a:ext cx="3248479" cy="3057952"/>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345" y="3959651"/>
            <a:ext cx="8233760" cy="2223979"/>
          </a:xfrm>
          <a:prstGeom prst="rect">
            <a:avLst/>
          </a:prstGeom>
          <a:ln w="38100">
            <a:solidFill>
              <a:srgbClr val="00CC00"/>
            </a:solidFill>
          </a:ln>
        </p:spPr>
      </p:pic>
    </p:spTree>
    <p:extLst>
      <p:ext uri="{BB962C8B-B14F-4D97-AF65-F5344CB8AC3E}">
        <p14:creationId xmlns:p14="http://schemas.microsoft.com/office/powerpoint/2010/main" val="935659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MAIN DATABASE </a:t>
            </a:r>
            <a:r>
              <a:rPr lang="en-US" sz="2900" smtClean="0">
                <a:latin typeface="Times New Roman" panose="02020603050405020304" pitchFamily="18" charset="0"/>
                <a:cs typeface="Times New Roman" panose="02020603050405020304" pitchFamily="18" charset="0"/>
              </a:rPr>
              <a:t>DESIGN (cont.)</a:t>
            </a:r>
            <a:endParaRPr lang="en-US" sz="2900">
              <a:solidFill>
                <a:srgbClr val="002596"/>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bwMode="auto">
          <a:xfrm>
            <a:off x="723900" y="84742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400" smtClean="0">
                <a:latin typeface="Times New Roman" panose="02020603050405020304" pitchFamily="18" charset="0"/>
                <a:cs typeface="Times New Roman" panose="02020603050405020304" pitchFamily="18" charset="0"/>
              </a:rPr>
              <a:t>PROCESS ENGINEERING FUNCTION – SETUP DATBASE</a:t>
            </a:r>
            <a:endParaRPr lang="en-US" sz="2400">
              <a:solidFill>
                <a:srgbClr val="002596"/>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bwMode="auto">
          <a:xfrm>
            <a:off x="4126230" y="1335055"/>
            <a:ext cx="4875880" cy="172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marL="342900" indent="-342900" algn="l">
              <a:buFont typeface="Wingdings" pitchFamily="2" charset="2"/>
              <a:buChar char="q"/>
              <a:tabLst>
                <a:tab pos="3200400" algn="ctr"/>
              </a:tabLst>
            </a:pPr>
            <a:r>
              <a:rPr lang="en-US" sz="1600" smtClean="0">
                <a:solidFill>
                  <a:srgbClr val="0000FF"/>
                </a:solidFill>
                <a:latin typeface="Times New Roman" pitchFamily="18" charset="0"/>
                <a:cs typeface="Times New Roman" pitchFamily="18" charset="0"/>
              </a:rPr>
              <a:t>[*].[</a:t>
            </a:r>
            <a:r>
              <a:rPr lang="en-US" sz="1600">
                <a:solidFill>
                  <a:srgbClr val="0000FF"/>
                </a:solidFill>
                <a:latin typeface="Times New Roman" pitchFamily="18" charset="0"/>
                <a:cs typeface="Times New Roman" pitchFamily="18" charset="0"/>
              </a:rPr>
              <a:t>dbo</a:t>
            </a:r>
            <a:r>
              <a:rPr lang="en-US" sz="1600">
                <a:solidFill>
                  <a:srgbClr val="0000FF"/>
                </a:solidFill>
                <a:latin typeface="Times New Roman" pitchFamily="18" charset="0"/>
                <a:cs typeface="Times New Roman" pitchFamily="18" charset="0"/>
              </a:rPr>
              <a:t>].[ModelvsMaterialsLayoutMatrix] - </a:t>
            </a:r>
            <a:r>
              <a:rPr lang="en-US" sz="1600" b="0" smtClean="0">
                <a:solidFill>
                  <a:srgbClr val="0000FF"/>
                </a:solidFill>
                <a:latin typeface="Times New Roman" pitchFamily="18" charset="0"/>
                <a:cs typeface="Times New Roman" pitchFamily="18" charset="0"/>
              </a:rPr>
              <a:t>the </a:t>
            </a:r>
            <a:r>
              <a:rPr lang="en-US" sz="1600" b="0">
                <a:solidFill>
                  <a:srgbClr val="0000FF"/>
                </a:solidFill>
                <a:latin typeface="Times New Roman" pitchFamily="18" charset="0"/>
                <a:cs typeface="Times New Roman" pitchFamily="18" charset="0"/>
              </a:rPr>
              <a:t>database </a:t>
            </a:r>
            <a:r>
              <a:rPr lang="en-US" sz="1600" b="0" smtClean="0">
                <a:solidFill>
                  <a:srgbClr val="0000FF"/>
                </a:solidFill>
                <a:latin typeface="Times New Roman" pitchFamily="18" charset="0"/>
                <a:cs typeface="Times New Roman" pitchFamily="18" charset="0"/>
              </a:rPr>
              <a:t>containts the following information:</a:t>
            </a:r>
          </a:p>
          <a:p>
            <a:pPr algn="l">
              <a:tabLst>
                <a:tab pos="3200400" algn="ctr"/>
              </a:tabLst>
            </a:pPr>
            <a:r>
              <a:rPr lang="en-US" sz="1600" b="0" smtClean="0">
                <a:latin typeface="Times New Roman" pitchFamily="18" charset="0"/>
                <a:cs typeface="Times New Roman" pitchFamily="18" charset="0"/>
              </a:rPr>
              <a:t>-    The location of materials set-up on line where Kitting team will feed materials to</a:t>
            </a:r>
            <a:endParaRPr lang="en-US" sz="1600" b="0">
              <a:latin typeface="Times New Roman" pitchFamily="18" charset="0"/>
              <a:cs typeface="Times New Roman" pitchFamily="18"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300868"/>
            <a:ext cx="3238952" cy="1762371"/>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 y="3345947"/>
            <a:ext cx="6592220" cy="2657846"/>
          </a:xfrm>
          <a:prstGeom prst="rect">
            <a:avLst/>
          </a:prstGeom>
          <a:ln w="38100">
            <a:solidFill>
              <a:srgbClr val="00CC00"/>
            </a:solidFill>
          </a:ln>
        </p:spPr>
      </p:pic>
    </p:spTree>
    <p:extLst>
      <p:ext uri="{BB962C8B-B14F-4D97-AF65-F5344CB8AC3E}">
        <p14:creationId xmlns:p14="http://schemas.microsoft.com/office/powerpoint/2010/main" val="23323164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MAIN DATABASE </a:t>
            </a:r>
            <a:r>
              <a:rPr lang="en-US" sz="2900" smtClean="0">
                <a:latin typeface="Times New Roman" panose="02020603050405020304" pitchFamily="18" charset="0"/>
                <a:cs typeface="Times New Roman" panose="02020603050405020304" pitchFamily="18" charset="0"/>
              </a:rPr>
              <a:t>DESIGN (cont.)</a:t>
            </a:r>
            <a:endParaRPr lang="en-US" sz="2900">
              <a:solidFill>
                <a:srgbClr val="002596"/>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bwMode="auto">
          <a:xfrm>
            <a:off x="723900" y="84742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400" smtClean="0">
                <a:latin typeface="Times New Roman" panose="02020603050405020304" pitchFamily="18" charset="0"/>
                <a:cs typeface="Times New Roman" panose="02020603050405020304" pitchFamily="18" charset="0"/>
              </a:rPr>
              <a:t>PROCESS ENGINEERING FUNCTION – SETUP DATBASE</a:t>
            </a:r>
            <a:endParaRPr lang="en-US" sz="2400">
              <a:solidFill>
                <a:srgbClr val="002596"/>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bwMode="auto">
          <a:xfrm>
            <a:off x="4126230" y="1335055"/>
            <a:ext cx="4914900" cy="108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marL="342900" indent="-342900" algn="l">
              <a:buFont typeface="Wingdings" pitchFamily="2" charset="2"/>
              <a:buChar char="q"/>
              <a:tabLst>
                <a:tab pos="3200400" algn="ctr"/>
              </a:tabLst>
            </a:pPr>
            <a:r>
              <a:rPr lang="en-US" sz="1600" smtClean="0">
                <a:solidFill>
                  <a:srgbClr val="0000FF"/>
                </a:solidFill>
                <a:latin typeface="Times New Roman" pitchFamily="18" charset="0"/>
                <a:cs typeface="Times New Roman" pitchFamily="18" charset="0"/>
              </a:rPr>
              <a:t>[*].[</a:t>
            </a:r>
            <a:r>
              <a:rPr lang="en-US" sz="1600">
                <a:solidFill>
                  <a:srgbClr val="0000FF"/>
                </a:solidFill>
                <a:latin typeface="Times New Roman" pitchFamily="18" charset="0"/>
                <a:cs typeface="Times New Roman" pitchFamily="18" charset="0"/>
              </a:rPr>
              <a:t>dbo</a:t>
            </a:r>
            <a:r>
              <a:rPr lang="en-US" sz="1600">
                <a:solidFill>
                  <a:srgbClr val="0000FF"/>
                </a:solidFill>
                <a:latin typeface="Times New Roman" pitchFamily="18" charset="0"/>
                <a:cs typeface="Times New Roman" pitchFamily="18" charset="0"/>
              </a:rPr>
              <a:t>].[KANBANmatrix] - </a:t>
            </a:r>
            <a:r>
              <a:rPr lang="en-US" sz="1600" b="0" smtClean="0">
                <a:solidFill>
                  <a:srgbClr val="0000FF"/>
                </a:solidFill>
                <a:latin typeface="Times New Roman" pitchFamily="18" charset="0"/>
                <a:cs typeface="Times New Roman" pitchFamily="18" charset="0"/>
              </a:rPr>
              <a:t>the </a:t>
            </a:r>
            <a:r>
              <a:rPr lang="en-US" sz="1600" b="0">
                <a:solidFill>
                  <a:srgbClr val="0000FF"/>
                </a:solidFill>
                <a:latin typeface="Times New Roman" pitchFamily="18" charset="0"/>
                <a:cs typeface="Times New Roman" pitchFamily="18" charset="0"/>
              </a:rPr>
              <a:t>database </a:t>
            </a:r>
            <a:r>
              <a:rPr lang="en-US" sz="1600" b="0" smtClean="0">
                <a:solidFill>
                  <a:srgbClr val="0000FF"/>
                </a:solidFill>
                <a:latin typeface="Times New Roman" pitchFamily="18" charset="0"/>
                <a:cs typeface="Times New Roman" pitchFamily="18" charset="0"/>
              </a:rPr>
              <a:t>containts the following information:</a:t>
            </a:r>
          </a:p>
          <a:p>
            <a:pPr algn="l">
              <a:tabLst>
                <a:tab pos="3200400" algn="ctr"/>
              </a:tabLst>
            </a:pPr>
            <a:r>
              <a:rPr lang="en-US" sz="1600" b="0" smtClean="0">
                <a:latin typeface="Times New Roman" pitchFamily="18" charset="0"/>
                <a:cs typeface="Times New Roman" pitchFamily="18" charset="0"/>
              </a:rPr>
              <a:t>-    The information of KANBAN cards are set-up versus the materials number</a:t>
            </a:r>
            <a:endParaRPr lang="en-US" sz="1600" b="0">
              <a:latin typeface="Times New Roman" pitchFamily="18" charset="0"/>
              <a:cs typeface="Times New Roman" pitchFamily="18" charset="0"/>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135" y="1319211"/>
            <a:ext cx="3096277" cy="2761300"/>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135" y="4282486"/>
            <a:ext cx="6620505" cy="2016751"/>
          </a:xfrm>
          <a:prstGeom prst="rect">
            <a:avLst/>
          </a:prstGeom>
          <a:ln w="38100">
            <a:solidFill>
              <a:srgbClr val="00CC00"/>
            </a:solidFill>
          </a:ln>
        </p:spPr>
      </p:pic>
      <p:pic>
        <p:nvPicPr>
          <p:cNvPr id="11" name="Picture 10"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8122" y="2423160"/>
            <a:ext cx="1098540" cy="2151095"/>
          </a:xfrm>
          <a:prstGeom prst="rect">
            <a:avLst/>
          </a:prstGeom>
        </p:spPr>
      </p:pic>
    </p:spTree>
    <p:extLst>
      <p:ext uri="{BB962C8B-B14F-4D97-AF65-F5344CB8AC3E}">
        <p14:creationId xmlns:p14="http://schemas.microsoft.com/office/powerpoint/2010/main" val="21379401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sp>
        <p:nvSpPr>
          <p:cNvPr id="11" name="Title 1"/>
          <p:cNvSpPr txBox="1">
            <a:spLocks/>
          </p:cNvSpPr>
          <p:nvPr/>
        </p:nvSpPr>
        <p:spPr bwMode="auto">
          <a:xfrm>
            <a:off x="676274" y="1323020"/>
            <a:ext cx="8467725" cy="244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1900" smtClean="0">
                <a:solidFill>
                  <a:srgbClr val="FF0000"/>
                </a:solidFill>
                <a:latin typeface="Times New Roman" panose="02020603050405020304" pitchFamily="18" charset="0"/>
                <a:cs typeface="Times New Roman" panose="02020603050405020304" pitchFamily="18" charset="0"/>
              </a:rPr>
              <a:t>QW2120-BK</a:t>
            </a:r>
            <a:r>
              <a:rPr lang="en-US" sz="1900">
                <a:solidFill>
                  <a:srgbClr val="00CC00"/>
                </a:solidFill>
                <a:latin typeface="Times New Roman" panose="02020603050405020304" pitchFamily="18" charset="0"/>
                <a:cs typeface="Times New Roman" panose="02020603050405020304" pitchFamily="18" charset="0"/>
              </a:rPr>
              <a:t> Kitting Materials Layout Mapping &amp; Simulation</a:t>
            </a:r>
          </a:p>
        </p:txBody>
      </p:sp>
      <p:sp>
        <p:nvSpPr>
          <p:cNvPr id="43" name="Title 1"/>
          <p:cNvSpPr txBox="1">
            <a:spLocks/>
          </p:cNvSpPr>
          <p:nvPr/>
        </p:nvSpPr>
        <p:spPr bwMode="auto">
          <a:xfrm>
            <a:off x="5848350" y="2891681"/>
            <a:ext cx="3295650" cy="12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1600" b="0" smtClean="0">
                <a:latin typeface="Times New Roman" panose="02020603050405020304" pitchFamily="18" charset="0"/>
                <a:cs typeface="Times New Roman" panose="02020603050405020304" pitchFamily="18" charset="0"/>
              </a:rPr>
              <a:t>- “Location of Materials On Line” Database: all materials of production order follows with Model number are mapped to locations on line (set up by Product Engineers)</a:t>
            </a:r>
            <a:endParaRPr lang="en-US" sz="1600" b="0">
              <a:latin typeface="Times New Roman" panose="02020603050405020304" pitchFamily="18" charset="0"/>
              <a:cs typeface="Times New Roman" panose="02020603050405020304" pitchFamily="18" charset="0"/>
            </a:endParaRPr>
          </a:p>
        </p:txBody>
      </p:sp>
      <p:sp>
        <p:nvSpPr>
          <p:cNvPr id="44" name="Title 1"/>
          <p:cNvSpPr txBox="1">
            <a:spLocks/>
          </p:cNvSpPr>
          <p:nvPr/>
        </p:nvSpPr>
        <p:spPr bwMode="auto">
          <a:xfrm>
            <a:off x="4933950" y="1788682"/>
            <a:ext cx="4210050" cy="998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1600" b="0" smtClean="0">
                <a:latin typeface="Times New Roman" panose="02020603050405020304" pitchFamily="18" charset="0"/>
                <a:cs typeface="Times New Roman" panose="02020603050405020304" pitchFamily="18" charset="0"/>
              </a:rPr>
              <a:t>- BOM on SAP follows Production Order: each Production Order’s BOM is pulled out from SAP and logged into local folder every time Planners input Production Order into Kitting program</a:t>
            </a:r>
            <a:endParaRPr lang="en-US" sz="1600" b="0">
              <a:latin typeface="Times New Roman" panose="02020603050405020304" pitchFamily="18" charset="0"/>
              <a:cs typeface="Times New Roman" panose="02020603050405020304" pitchFamily="18" charset="0"/>
            </a:endParaRPr>
          </a:p>
        </p:txBody>
      </p:sp>
      <p:grpSp>
        <p:nvGrpSpPr>
          <p:cNvPr id="25" name="Group 24"/>
          <p:cNvGrpSpPr/>
          <p:nvPr/>
        </p:nvGrpSpPr>
        <p:grpSpPr>
          <a:xfrm>
            <a:off x="714940" y="1788682"/>
            <a:ext cx="5220058" cy="4230358"/>
            <a:chOff x="714940" y="1788682"/>
            <a:chExt cx="5220058" cy="4230358"/>
          </a:xfrm>
        </p:grpSpPr>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940" y="1788682"/>
              <a:ext cx="4214811" cy="998043"/>
            </a:xfrm>
            <a:prstGeom prst="rect">
              <a:avLst/>
            </a:prstGeom>
            <a:ln>
              <a:solidFill>
                <a:schemeClr val="tx1"/>
              </a:solidFill>
            </a:ln>
          </p:spPr>
        </p:pic>
        <p:pic>
          <p:nvPicPr>
            <p:cNvPr id="12" name="Picture 1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899" y="3156385"/>
              <a:ext cx="5211099" cy="777440"/>
            </a:xfrm>
            <a:prstGeom prst="rect">
              <a:avLst/>
            </a:prstGeom>
          </p:spPr>
        </p:pic>
        <p:sp>
          <p:nvSpPr>
            <p:cNvPr id="14" name="Rectangle 13"/>
            <p:cNvSpPr/>
            <p:nvPr/>
          </p:nvSpPr>
          <p:spPr>
            <a:xfrm>
              <a:off x="1311269" y="3156385"/>
              <a:ext cx="1736732" cy="777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p:cNvGrpSpPr/>
            <p:nvPr/>
          </p:nvGrpSpPr>
          <p:grpSpPr>
            <a:xfrm>
              <a:off x="829983" y="4647911"/>
              <a:ext cx="2828162" cy="1371129"/>
              <a:chOff x="816319" y="4628931"/>
              <a:chExt cx="3954973" cy="1982317"/>
            </a:xfrm>
          </p:grpSpPr>
          <p:pic>
            <p:nvPicPr>
              <p:cNvPr id="48" name="Picture 47"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319" y="4628931"/>
                <a:ext cx="3954973" cy="1824889"/>
              </a:xfrm>
              <a:prstGeom prst="rect">
                <a:avLst/>
              </a:prstGeom>
            </p:spPr>
          </p:pic>
          <p:pic>
            <p:nvPicPr>
              <p:cNvPr id="49"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93135" y="6302625"/>
                <a:ext cx="307734" cy="308623"/>
              </a:xfrm>
              <a:prstGeom prst="rect">
                <a:avLst/>
              </a:prstGeom>
              <a:noFill/>
              <a:ln w="19050">
                <a:noFill/>
                <a:miter lim="800000"/>
                <a:headEnd/>
                <a:tailEnd/>
              </a:ln>
              <a:extLst>
                <a:ext uri="{909E8E84-426E-40DD-AFC4-6F175D3DCCD1}">
                  <a14:hiddenFill xmlns:a14="http://schemas.microsoft.com/office/drawing/2010/main">
                    <a:solidFill>
                      <a:schemeClr val="accent1"/>
                    </a:solidFill>
                  </a14:hiddenFill>
                </a:ext>
              </a:extLst>
            </p:spPr>
          </p:pic>
          <p:pic>
            <p:nvPicPr>
              <p:cNvPr id="50"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93805" y="6302625"/>
                <a:ext cx="307734" cy="308623"/>
              </a:xfrm>
              <a:prstGeom prst="rect">
                <a:avLst/>
              </a:prstGeom>
              <a:noFill/>
              <a:ln w="19050">
                <a:noFill/>
                <a:miter lim="800000"/>
                <a:headEnd/>
                <a:tailEnd/>
              </a:ln>
              <a:extLst>
                <a:ext uri="{909E8E84-426E-40DD-AFC4-6F175D3DCCD1}">
                  <a14:hiddenFill xmlns:a14="http://schemas.microsoft.com/office/drawing/2010/main">
                    <a:solidFill>
                      <a:schemeClr val="accent1"/>
                    </a:solidFill>
                  </a14:hiddenFill>
                </a:ext>
              </a:extLst>
            </p:spPr>
          </p:pic>
          <p:pic>
            <p:nvPicPr>
              <p:cNvPr id="5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79511" y="6298802"/>
                <a:ext cx="307734" cy="308623"/>
              </a:xfrm>
              <a:prstGeom prst="rect">
                <a:avLst/>
              </a:prstGeom>
              <a:noFill/>
              <a:ln w="19050">
                <a:noFill/>
                <a:miter lim="800000"/>
                <a:headEnd/>
                <a:tailEnd/>
              </a:ln>
              <a:extLst>
                <a:ext uri="{909E8E84-426E-40DD-AFC4-6F175D3DCCD1}">
                  <a14:hiddenFill xmlns:a14="http://schemas.microsoft.com/office/drawing/2010/main">
                    <a:solidFill>
                      <a:schemeClr val="accent1"/>
                    </a:solidFill>
                  </a14:hiddenFill>
                </a:ext>
              </a:extLst>
            </p:spPr>
          </p:pic>
          <p:sp>
            <p:nvSpPr>
              <p:cNvPr id="52" name="Oval 51"/>
              <p:cNvSpPr/>
              <p:nvPr/>
            </p:nvSpPr>
            <p:spPr>
              <a:xfrm>
                <a:off x="3286762" y="6007856"/>
                <a:ext cx="308721" cy="31355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1600" b="1" smtClean="0">
                    <a:latin typeface="Times New Roman" panose="02020603050405020304" pitchFamily="18" charset="0"/>
                    <a:cs typeface="Times New Roman" panose="02020603050405020304" pitchFamily="18" charset="0"/>
                  </a:rPr>
                  <a:t>7</a:t>
                </a:r>
                <a:endParaRPr lang="en-US" sz="1600" b="1">
                  <a:latin typeface="Times New Roman" panose="02020603050405020304" pitchFamily="18" charset="0"/>
                  <a:cs typeface="Times New Roman" panose="02020603050405020304" pitchFamily="18" charset="0"/>
                </a:endParaRPr>
              </a:p>
            </p:txBody>
          </p:sp>
          <p:sp>
            <p:nvSpPr>
              <p:cNvPr id="53" name="Oval 52"/>
              <p:cNvSpPr/>
              <p:nvPr/>
            </p:nvSpPr>
            <p:spPr>
              <a:xfrm>
                <a:off x="3693135" y="6007856"/>
                <a:ext cx="308721" cy="31355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1600" b="1" smtClean="0">
                    <a:latin typeface="Times New Roman" panose="02020603050405020304" pitchFamily="18" charset="0"/>
                    <a:cs typeface="Times New Roman" panose="02020603050405020304" pitchFamily="18" charset="0"/>
                  </a:rPr>
                  <a:t>8</a:t>
                </a:r>
                <a:endParaRPr lang="en-US" sz="1600" b="1">
                  <a:latin typeface="Times New Roman" panose="02020603050405020304" pitchFamily="18" charset="0"/>
                  <a:cs typeface="Times New Roman" panose="02020603050405020304" pitchFamily="18" charset="0"/>
                </a:endParaRPr>
              </a:p>
            </p:txBody>
          </p:sp>
          <p:sp>
            <p:nvSpPr>
              <p:cNvPr id="54" name="Oval 53"/>
              <p:cNvSpPr/>
              <p:nvPr/>
            </p:nvSpPr>
            <p:spPr>
              <a:xfrm>
                <a:off x="2785041" y="6007856"/>
                <a:ext cx="308721" cy="31355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1600" b="1" smtClean="0">
                    <a:latin typeface="Times New Roman" panose="02020603050405020304" pitchFamily="18" charset="0"/>
                    <a:cs typeface="Times New Roman" panose="02020603050405020304" pitchFamily="18" charset="0"/>
                  </a:rPr>
                  <a:t>6</a:t>
                </a:r>
                <a:endParaRPr lang="en-US" sz="1600" b="1">
                  <a:latin typeface="Times New Roman" panose="02020603050405020304" pitchFamily="18" charset="0"/>
                  <a:cs typeface="Times New Roman" panose="02020603050405020304" pitchFamily="18" charset="0"/>
                </a:endParaRPr>
              </a:p>
            </p:txBody>
          </p:sp>
        </p:grpSp>
        <p:sp>
          <p:nvSpPr>
            <p:cNvPr id="16" name="Right Brace 15"/>
            <p:cNvSpPr/>
            <p:nvPr/>
          </p:nvSpPr>
          <p:spPr>
            <a:xfrm rot="5400000" flipH="1">
              <a:off x="2511838" y="4848921"/>
              <a:ext cx="310323" cy="1002735"/>
            </a:xfrm>
            <a:prstGeom prst="rightBrace">
              <a:avLst>
                <a:gd name="adj1" fmla="val 48333"/>
                <a:gd name="adj2" fmla="val 56046"/>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Rectangle 63"/>
            <p:cNvSpPr/>
            <p:nvPr/>
          </p:nvSpPr>
          <p:spPr>
            <a:xfrm>
              <a:off x="1831209" y="2156259"/>
              <a:ext cx="522884" cy="6304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2092651" y="2686050"/>
              <a:ext cx="151413" cy="80010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2348178" y="3962400"/>
              <a:ext cx="318822" cy="152400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4" name="Title 1"/>
          <p:cNvSpPr txBox="1">
            <a:spLocks/>
          </p:cNvSpPr>
          <p:nvPr/>
        </p:nvSpPr>
        <p:spPr bwMode="auto">
          <a:xfrm>
            <a:off x="3983252" y="4333876"/>
            <a:ext cx="5160748" cy="174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marL="285750" indent="-285750" algn="l">
              <a:buFontTx/>
              <a:buChar char="-"/>
              <a:tabLst>
                <a:tab pos="3200400" algn="ctr"/>
              </a:tabLst>
            </a:pPr>
            <a:r>
              <a:rPr lang="en-US" sz="1600" b="0" smtClean="0">
                <a:latin typeface="Times New Roman" panose="02020603050405020304" pitchFamily="18" charset="0"/>
                <a:cs typeface="Times New Roman" panose="02020603050405020304" pitchFamily="18" charset="0"/>
              </a:rPr>
              <a:t>Warehouse Kitting team will prepares materials kanban boxes with KANBAN cards attached to each box; so that they can know exactly where they should feed materials to.</a:t>
            </a:r>
          </a:p>
          <a:p>
            <a:pPr algn="l">
              <a:tabLst>
                <a:tab pos="3200400" algn="ctr"/>
              </a:tabLst>
            </a:pPr>
            <a:r>
              <a:rPr lang="en-US" sz="1200" b="0" smtClean="0">
                <a:solidFill>
                  <a:srgbClr val="0000FF"/>
                </a:solidFill>
                <a:latin typeface="Times New Roman" panose="02020603050405020304" pitchFamily="18" charset="0"/>
                <a:cs typeface="Times New Roman" panose="02020603050405020304" pitchFamily="18" charset="0"/>
              </a:rPr>
              <a:t>Note: </a:t>
            </a:r>
          </a:p>
          <a:p>
            <a:pPr marL="171450" indent="-171450" algn="l">
              <a:buFontTx/>
              <a:buChar char="-"/>
              <a:tabLst>
                <a:tab pos="3200400" algn="ctr"/>
              </a:tabLst>
            </a:pPr>
            <a:r>
              <a:rPr lang="en-US" sz="1200" b="0" smtClean="0">
                <a:solidFill>
                  <a:srgbClr val="0000FF"/>
                </a:solidFill>
                <a:latin typeface="Times New Roman" panose="02020603050405020304" pitchFamily="18" charset="0"/>
                <a:cs typeface="Times New Roman" panose="02020603050405020304" pitchFamily="18" charset="0"/>
              </a:rPr>
              <a:t>there is a software to help to print out the KANBAN box cards when the Kitting teams make a pulled list of materials</a:t>
            </a:r>
          </a:p>
          <a:p>
            <a:pPr marL="171450" indent="-171450" algn="l">
              <a:buFontTx/>
              <a:buChar char="-"/>
              <a:tabLst>
                <a:tab pos="3200400" algn="ctr"/>
              </a:tabLst>
            </a:pPr>
            <a:r>
              <a:rPr lang="en-US" sz="1200" b="0" smtClean="0">
                <a:solidFill>
                  <a:srgbClr val="0000FF"/>
                </a:solidFill>
                <a:latin typeface="Times New Roman" panose="02020603050405020304" pitchFamily="18" charset="0"/>
                <a:cs typeface="Times New Roman" panose="02020603050405020304" pitchFamily="18" charset="0"/>
              </a:rPr>
              <a:t>There is also </a:t>
            </a:r>
            <a:r>
              <a:rPr lang="en-US" sz="1200" smtClean="0">
                <a:solidFill>
                  <a:srgbClr val="0000FF"/>
                </a:solidFill>
                <a:latin typeface="Times New Roman" panose="02020603050405020304" pitchFamily="18" charset="0"/>
                <a:cs typeface="Times New Roman" panose="02020603050405020304" pitchFamily="18" charset="0"/>
              </a:rPr>
              <a:t>one database to control which box type the KANBAN box</a:t>
            </a:r>
            <a:r>
              <a:rPr lang="en-US" sz="1200" b="0" smtClean="0">
                <a:solidFill>
                  <a:srgbClr val="0000FF"/>
                </a:solidFill>
                <a:latin typeface="Times New Roman" panose="02020603050405020304" pitchFamily="18" charset="0"/>
                <a:cs typeface="Times New Roman" panose="02020603050405020304" pitchFamily="18" charset="0"/>
              </a:rPr>
              <a:t> of materials should be (small/medium/big box).</a:t>
            </a:r>
            <a:endParaRPr lang="en-US" sz="1200" b="0">
              <a:solidFill>
                <a:srgbClr val="0000FF"/>
              </a:solidFill>
              <a:latin typeface="Times New Roman" panose="02020603050405020304" pitchFamily="18" charset="0"/>
              <a:cs typeface="Times New Roman" panose="02020603050405020304" pitchFamily="18" charset="0"/>
            </a:endParaRPr>
          </a:p>
        </p:txBody>
      </p:sp>
      <p:pic>
        <p:nvPicPr>
          <p:cNvPr id="86" name="Picture 85" descr="Screen Clipp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5888" y="4190711"/>
            <a:ext cx="707364" cy="1522631"/>
          </a:xfrm>
          <a:prstGeom prst="rect">
            <a:avLst/>
          </a:prstGeom>
          <a:ln>
            <a:solidFill>
              <a:schemeClr val="tx1"/>
            </a:solidFill>
          </a:ln>
        </p:spPr>
      </p:pic>
      <p:pic>
        <p:nvPicPr>
          <p:cNvPr id="87" name="Picture 2" descr="C:\Users\tngo\Desktop\DSC01293.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67626" y="6019040"/>
            <a:ext cx="542851" cy="31508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3" descr="C:\Users\tngo\Desktop\DSC01294.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47042" y="6016394"/>
            <a:ext cx="600236" cy="317729"/>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 descr="C:\Users\tngo\Desktop\DSC01295.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56205" y="6016394"/>
            <a:ext cx="432591" cy="317729"/>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30"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MAIN DATABASE </a:t>
            </a:r>
            <a:r>
              <a:rPr lang="en-US" sz="2900" smtClean="0">
                <a:latin typeface="Times New Roman" panose="02020603050405020304" pitchFamily="18" charset="0"/>
                <a:cs typeface="Times New Roman" panose="02020603050405020304" pitchFamily="18" charset="0"/>
              </a:rPr>
              <a:t>DESIGN (cont.)</a:t>
            </a:r>
            <a:endParaRPr lang="en-US" sz="2900">
              <a:solidFill>
                <a:srgbClr val="002596"/>
              </a:solidFill>
              <a:latin typeface="Times New Roman" panose="02020603050405020304" pitchFamily="18" charset="0"/>
              <a:cs typeface="Times New Roman" panose="02020603050405020304" pitchFamily="18" charset="0"/>
            </a:endParaRPr>
          </a:p>
        </p:txBody>
      </p:sp>
      <p:sp>
        <p:nvSpPr>
          <p:cNvPr id="31" name="Title 1"/>
          <p:cNvSpPr txBox="1">
            <a:spLocks/>
          </p:cNvSpPr>
          <p:nvPr/>
        </p:nvSpPr>
        <p:spPr bwMode="auto">
          <a:xfrm>
            <a:off x="723900" y="84742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400" smtClean="0">
                <a:latin typeface="Times New Roman" panose="02020603050405020304" pitchFamily="18" charset="0"/>
                <a:cs typeface="Times New Roman" panose="02020603050405020304" pitchFamily="18" charset="0"/>
              </a:rPr>
              <a:t>PROCESS ENGINEERING FUNCTION – SETUP DATBASE</a:t>
            </a:r>
            <a:endParaRPr lang="en-US" sz="2400">
              <a:solidFill>
                <a:srgbClr val="00259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89466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MAIN DATABASE </a:t>
            </a:r>
            <a:r>
              <a:rPr lang="en-US" sz="2900" smtClean="0">
                <a:latin typeface="Times New Roman" panose="02020603050405020304" pitchFamily="18" charset="0"/>
                <a:cs typeface="Times New Roman" panose="02020603050405020304" pitchFamily="18" charset="0"/>
              </a:rPr>
              <a:t>DESIGN (cont.)</a:t>
            </a:r>
            <a:endParaRPr lang="en-US" sz="2900">
              <a:solidFill>
                <a:srgbClr val="002596"/>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bwMode="auto">
          <a:xfrm>
            <a:off x="723900" y="84742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400" smtClean="0">
                <a:latin typeface="Times New Roman" panose="02020603050405020304" pitchFamily="18" charset="0"/>
                <a:cs typeface="Times New Roman" panose="02020603050405020304" pitchFamily="18" charset="0"/>
              </a:rPr>
              <a:t>PLANNER PLANNING FUNCTION – RUNNING DATBASE</a:t>
            </a:r>
            <a:endParaRPr lang="en-US" sz="2400">
              <a:solidFill>
                <a:srgbClr val="002596"/>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bwMode="auto">
          <a:xfrm>
            <a:off x="3840480" y="1335054"/>
            <a:ext cx="5200650" cy="1773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marL="342900" indent="-342900" algn="l">
              <a:buFont typeface="Wingdings" pitchFamily="2" charset="2"/>
              <a:buChar char="q"/>
              <a:tabLst>
                <a:tab pos="3200400" algn="ctr"/>
              </a:tabLst>
            </a:pPr>
            <a:r>
              <a:rPr lang="en-US" sz="1600" smtClean="0">
                <a:solidFill>
                  <a:srgbClr val="0000FF"/>
                </a:solidFill>
                <a:latin typeface="Times New Roman" pitchFamily="18" charset="0"/>
                <a:cs typeface="Times New Roman" pitchFamily="18" charset="0"/>
              </a:rPr>
              <a:t>[*].[</a:t>
            </a:r>
            <a:r>
              <a:rPr lang="en-US" sz="1600">
                <a:solidFill>
                  <a:srgbClr val="0000FF"/>
                </a:solidFill>
                <a:latin typeface="Times New Roman" pitchFamily="18" charset="0"/>
                <a:cs typeface="Times New Roman" pitchFamily="18" charset="0"/>
              </a:rPr>
              <a:t>dbo</a:t>
            </a:r>
            <a:r>
              <a:rPr lang="en-US" sz="1600">
                <a:solidFill>
                  <a:srgbClr val="0000FF"/>
                </a:solidFill>
                <a:latin typeface="Times New Roman" pitchFamily="18" charset="0"/>
                <a:cs typeface="Times New Roman" pitchFamily="18" charset="0"/>
              </a:rPr>
              <a:t>].[OpenPOPlanner] - </a:t>
            </a:r>
            <a:r>
              <a:rPr lang="en-US" sz="1600" b="0" smtClean="0">
                <a:solidFill>
                  <a:srgbClr val="0000FF"/>
                </a:solidFill>
                <a:latin typeface="Times New Roman" pitchFamily="18" charset="0"/>
                <a:cs typeface="Times New Roman" pitchFamily="18" charset="0"/>
              </a:rPr>
              <a:t>the </a:t>
            </a:r>
            <a:r>
              <a:rPr lang="en-US" sz="1600" b="0">
                <a:solidFill>
                  <a:srgbClr val="0000FF"/>
                </a:solidFill>
                <a:latin typeface="Times New Roman" pitchFamily="18" charset="0"/>
                <a:cs typeface="Times New Roman" pitchFamily="18" charset="0"/>
              </a:rPr>
              <a:t>database </a:t>
            </a:r>
            <a:r>
              <a:rPr lang="en-US" sz="1600" b="0" smtClean="0">
                <a:solidFill>
                  <a:srgbClr val="0000FF"/>
                </a:solidFill>
                <a:latin typeface="Times New Roman" pitchFamily="18" charset="0"/>
                <a:cs typeface="Times New Roman" pitchFamily="18" charset="0"/>
              </a:rPr>
              <a:t>containts the following information:</a:t>
            </a:r>
            <a:r>
              <a:rPr lang="en-US" sz="1600" b="0" smtClean="0">
                <a:latin typeface="Times New Roman" pitchFamily="18" charset="0"/>
                <a:cs typeface="Times New Roman" pitchFamily="18" charset="0"/>
              </a:rPr>
              <a:t> </a:t>
            </a:r>
            <a:r>
              <a:rPr lang="en-US" sz="1600" b="0">
                <a:latin typeface="Times New Roman" pitchFamily="18" charset="0"/>
                <a:cs typeface="Times New Roman" pitchFamily="18" charset="0"/>
              </a:rPr>
              <a:t>the database will capture Final Assy Scheduled Plan inputted by Planner, this database is also updated realtime to tracking the status of Production Order (Current PO, Next PO, Done PO &amp; Pending </a:t>
            </a:r>
            <a:r>
              <a:rPr lang="en-US" sz="1600" b="0">
                <a:latin typeface="Times New Roman" pitchFamily="18" charset="0"/>
                <a:cs typeface="Times New Roman" pitchFamily="18" charset="0"/>
              </a:rPr>
              <a:t>PO</a:t>
            </a:r>
            <a:r>
              <a:rPr lang="en-US" sz="1600" b="0" smtClean="0">
                <a:latin typeface="Times New Roman" pitchFamily="18" charset="0"/>
                <a:cs typeface="Times New Roman" pitchFamily="18" charset="0"/>
              </a:rPr>
              <a:t>) </a:t>
            </a:r>
            <a:r>
              <a:rPr lang="en-US" sz="1600" b="0" smtClean="0">
                <a:latin typeface="Times New Roman" pitchFamily="18" charset="0"/>
                <a:cs typeface="Times New Roman" pitchFamily="18" charset="0"/>
                <a:sym typeface="Wingdings" panose="05000000000000000000" pitchFamily="2" charset="2"/>
              </a:rPr>
              <a:t> this database is Production Plan shown on Kitting program’s</a:t>
            </a:r>
            <a:endParaRPr lang="en-US" sz="1600" b="0">
              <a:latin typeface="Times New Roman" pitchFamily="18" charset="0"/>
              <a:cs typeface="Times New Roman" pitchFamily="18"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1319211"/>
            <a:ext cx="2960596" cy="2807020"/>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985" y="3352090"/>
            <a:ext cx="8317230" cy="2151371"/>
          </a:xfrm>
          <a:prstGeom prst="rect">
            <a:avLst/>
          </a:prstGeom>
          <a:ln w="38100">
            <a:solidFill>
              <a:srgbClr val="00CC00"/>
            </a:solidFill>
          </a:ln>
        </p:spPr>
      </p:pic>
      <p:pic>
        <p:nvPicPr>
          <p:cNvPr id="4" name="Picture 3"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6040" y="4020412"/>
            <a:ext cx="6435090" cy="2209880"/>
          </a:xfrm>
          <a:prstGeom prst="rect">
            <a:avLst/>
          </a:prstGeom>
        </p:spPr>
      </p:pic>
      <p:sp>
        <p:nvSpPr>
          <p:cNvPr id="5" name="Curved Right Arrow 4"/>
          <p:cNvSpPr/>
          <p:nvPr/>
        </p:nvSpPr>
        <p:spPr>
          <a:xfrm rot="20738743">
            <a:off x="2272778" y="3799126"/>
            <a:ext cx="521970" cy="1097279"/>
          </a:xfrm>
          <a:prstGeom prst="curvedRightArrow">
            <a:avLst/>
          </a:prstGeom>
          <a:solidFill>
            <a:srgbClr val="FF0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638301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3900" smtClean="0">
                <a:latin typeface="Times New Roman" panose="02020603050405020304" pitchFamily="18" charset="0"/>
                <a:cs typeface="Times New Roman" panose="02020603050405020304" pitchFamily="18" charset="0"/>
              </a:rPr>
              <a:t>DB </a:t>
            </a:r>
            <a:r>
              <a:rPr lang="en-US" sz="3900">
                <a:latin typeface="Times New Roman" panose="02020603050405020304" pitchFamily="18" charset="0"/>
                <a:cs typeface="Times New Roman" panose="02020603050405020304" pitchFamily="18" charset="0"/>
              </a:rPr>
              <a:t>TABLES FIELD MAPPING</a:t>
            </a:r>
            <a:endParaRPr lang="en-US" sz="3900">
              <a:solidFill>
                <a:srgbClr val="002596"/>
              </a:solidFill>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685200657"/>
              </p:ext>
            </p:extLst>
          </p:nvPr>
        </p:nvGraphicFramePr>
        <p:xfrm>
          <a:off x="723900" y="956469"/>
          <a:ext cx="8317229" cy="5304112"/>
        </p:xfrm>
        <a:graphic>
          <a:graphicData uri="http://schemas.openxmlformats.org/drawingml/2006/table">
            <a:tbl>
              <a:tblPr firstRow="1" firstCol="1" bandRow="1">
                <a:tableStyleId>{5C22544A-7EE6-4342-B048-85BDC9FD1C3A}</a:tableStyleId>
              </a:tblPr>
              <a:tblGrid>
                <a:gridCol w="1081742"/>
                <a:gridCol w="2674918"/>
                <a:gridCol w="1954530"/>
                <a:gridCol w="2606039"/>
              </a:tblGrid>
              <a:tr h="221356">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Column</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Description</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Information</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AS IS System</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r>
              <a:tr h="380199">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MAX CAP.</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Line capacity (pcs/time)</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effectLst/>
                          <a:highlight>
                            <a:srgbClr val="FFFF00"/>
                          </a:highlight>
                          <a:latin typeface="Times New Roman" panose="02020603050405020304" pitchFamily="18" charset="0"/>
                          <a:cs typeface="Times New Roman" panose="02020603050405020304" pitchFamily="18" charset="0"/>
                        </a:rPr>
                        <a:t>Unknown </a:t>
                      </a:r>
                      <a:r>
                        <a:rPr lang="en-US" sz="1200" smtClean="0">
                          <a:solidFill>
                            <a:srgbClr val="FF0000"/>
                          </a:solidFill>
                          <a:effectLst/>
                          <a:latin typeface="Times New Roman" panose="02020603050405020304" pitchFamily="18" charset="0"/>
                          <a:ea typeface="Times New Roman"/>
                          <a:cs typeface="Times New Roman" panose="02020603050405020304" pitchFamily="18" charset="0"/>
                          <a:sym typeface="Wingdings" panose="05000000000000000000" pitchFamily="2" charset="2"/>
                        </a:rPr>
                        <a:t> Kitting Database:</a:t>
                      </a:r>
                      <a:r>
                        <a:rPr lang="en-US" sz="1200" baseline="0" smtClean="0">
                          <a:solidFill>
                            <a:srgbClr val="FF0000"/>
                          </a:solidFill>
                          <a:effectLst/>
                          <a:latin typeface="Times New Roman" panose="02020603050405020304" pitchFamily="18" charset="0"/>
                          <a:ea typeface="Times New Roman"/>
                          <a:cs typeface="Times New Roman" panose="02020603050405020304" pitchFamily="18" charset="0"/>
                          <a:sym typeface="Wingdings" panose="05000000000000000000" pitchFamily="2" charset="2"/>
                        </a:rPr>
                        <a:t> </a:t>
                      </a:r>
                      <a:r>
                        <a:rPr lang="en-US" sz="1200" smtClean="0">
                          <a:solidFill>
                            <a:srgbClr val="FF0000"/>
                          </a:solidFill>
                          <a:effectLst/>
                          <a:latin typeface="Times New Roman" panose="02020603050405020304" pitchFamily="18" charset="0"/>
                          <a:ea typeface="Times New Roman"/>
                          <a:cs typeface="Times New Roman" panose="02020603050405020304" pitchFamily="18" charset="0"/>
                        </a:rPr>
                        <a:t>see Comment </a:t>
                      </a:r>
                      <a:r>
                        <a:rPr lang="en-US" sz="1200" b="1" smtClean="0">
                          <a:solidFill>
                            <a:srgbClr val="FF0000"/>
                          </a:solidFill>
                          <a:effectLst/>
                          <a:latin typeface="Times New Roman" panose="02020603050405020304" pitchFamily="18" charset="0"/>
                          <a:ea typeface="Times New Roman"/>
                          <a:cs typeface="Times New Roman" panose="02020603050405020304" pitchFamily="18" charset="0"/>
                        </a:rPr>
                        <a:t>#1</a:t>
                      </a:r>
                      <a:r>
                        <a:rPr lang="en-US" sz="1200" b="0" smtClean="0">
                          <a:solidFill>
                            <a:srgbClr val="FF0000"/>
                          </a:solidFill>
                          <a:effectLst/>
                          <a:latin typeface="Times New Roman" panose="02020603050405020304" pitchFamily="18" charset="0"/>
                          <a:ea typeface="Times New Roman"/>
                          <a:cs typeface="Times New Roman" panose="02020603050405020304" pitchFamily="18" charset="0"/>
                        </a:rPr>
                        <a:t>.</a:t>
                      </a:r>
                      <a:endParaRPr lang="en-US" sz="1200" smtClean="0">
                        <a:effectLst/>
                        <a:latin typeface="Times New Roman" panose="02020603050405020304" pitchFamily="18" charset="0"/>
                        <a:cs typeface="Times New Roman" panose="02020603050405020304" pitchFamily="18" charset="0"/>
                      </a:endParaRPr>
                    </a:p>
                  </a:txBody>
                  <a:tcPr marL="68580" marR="68580" marT="0" marB="0" anchor="ctr"/>
                </a:tc>
              </a:tr>
              <a:tr h="221356">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Top PO</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Production Order</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SAP</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r>
              <a:tr h="221356">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PO Qty</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Qty to produce</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SAP</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r>
              <a:tr h="221356">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Pack/Assy</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Order progress (packing/assembly)</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it-IT" sz="1200">
                          <a:effectLst/>
                          <a:latin typeface="Times New Roman" panose="02020603050405020304" pitchFamily="18" charset="0"/>
                          <a:cs typeface="Times New Roman" panose="02020603050405020304" pitchFamily="18" charset="0"/>
                        </a:rPr>
                        <a:t>POs real time progress</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it-IT"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r>
              <a:tr h="442711">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Series</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smtClean="0">
                          <a:effectLst/>
                          <a:highlight>
                            <a:srgbClr val="FFFF00"/>
                          </a:highlight>
                          <a:latin typeface="Times New Roman" panose="02020603050405020304" pitchFamily="18" charset="0"/>
                          <a:cs typeface="Times New Roman" panose="02020603050405020304" pitchFamily="18" charset="0"/>
                        </a:rPr>
                        <a:t>Unknown </a:t>
                      </a:r>
                      <a:r>
                        <a:rPr lang="en-US" sz="1200" smtClean="0">
                          <a:solidFill>
                            <a:srgbClr val="FF0000"/>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US" sz="1200" baseline="0" smtClean="0">
                          <a:solidFill>
                            <a:srgbClr val="FF0000"/>
                          </a:solidFill>
                          <a:effectLst/>
                          <a:latin typeface="Times New Roman" panose="02020603050405020304" pitchFamily="18" charset="0"/>
                          <a:cs typeface="Times New Roman" panose="02020603050405020304" pitchFamily="18" charset="0"/>
                        </a:rPr>
                        <a:t>see comment </a:t>
                      </a:r>
                      <a:r>
                        <a:rPr lang="en-US" sz="1200" b="1" baseline="0" smtClean="0">
                          <a:solidFill>
                            <a:srgbClr val="FF0000"/>
                          </a:solidFill>
                          <a:effectLst/>
                          <a:latin typeface="Times New Roman" panose="02020603050405020304" pitchFamily="18" charset="0"/>
                          <a:cs typeface="Times New Roman" panose="02020603050405020304" pitchFamily="18" charset="0"/>
                        </a:rPr>
                        <a:t>#2</a:t>
                      </a:r>
                      <a:r>
                        <a:rPr lang="en-US" sz="1200" baseline="0" smtClean="0">
                          <a:solidFill>
                            <a:srgbClr val="FF0000"/>
                          </a:solidFill>
                          <a:effectLst/>
                          <a:latin typeface="Times New Roman" panose="02020603050405020304" pitchFamily="18" charset="0"/>
                          <a:cs typeface="Times New Roman" panose="02020603050405020304" pitchFamily="18" charset="0"/>
                        </a:rPr>
                        <a:t>.</a:t>
                      </a:r>
                      <a:endParaRPr lang="en-US" sz="1200">
                        <a:solidFill>
                          <a:srgbClr val="FF0000"/>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smtClean="0">
                          <a:effectLst/>
                          <a:highlight>
                            <a:srgbClr val="FFFF00"/>
                          </a:highlight>
                          <a:latin typeface="Times New Roman" panose="02020603050405020304" pitchFamily="18" charset="0"/>
                          <a:cs typeface="Times New Roman" panose="02020603050405020304" pitchFamily="18" charset="0"/>
                        </a:rPr>
                        <a:t>Unknown</a:t>
                      </a:r>
                      <a:r>
                        <a:rPr lang="en-US" sz="1200" baseline="0" smtClean="0">
                          <a:effectLst/>
                          <a:highlight>
                            <a:srgbClr val="FFFF00"/>
                          </a:highlight>
                          <a:latin typeface="Times New Roman" panose="02020603050405020304" pitchFamily="18" charset="0"/>
                          <a:cs typeface="Times New Roman" panose="02020603050405020304" pitchFamily="18" charset="0"/>
                        </a:rPr>
                        <a:t> </a:t>
                      </a:r>
                      <a:r>
                        <a:rPr lang="en-US" sz="120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Kitting Database: Process Team defined internally</a:t>
                      </a:r>
                      <a:endParaRPr lang="en-US" sz="1200">
                        <a:solidFill>
                          <a:srgbClr val="FF0000"/>
                        </a:solidFill>
                        <a:latin typeface="Times New Roman" panose="02020603050405020304" pitchFamily="18" charset="0"/>
                        <a:cs typeface="Times New Roman" panose="02020603050405020304" pitchFamily="18" charset="0"/>
                      </a:endParaRPr>
                    </a:p>
                  </a:txBody>
                  <a:tcPr marL="68580" marR="68580" marT="0" marB="0" anchor="ctr"/>
                </a:tc>
              </a:tr>
              <a:tr h="221356">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TopModel</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Material (P/N)</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SAP</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r>
              <a:tr h="221356">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Shift</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Production Shift</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it-IT"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it-IT"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r>
              <a:tr h="885422">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PO Online</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Order status</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Allowed Status </a:t>
                      </a:r>
                      <a:r>
                        <a:rPr lang="en-US" sz="1200" smtClean="0">
                          <a:effectLst/>
                          <a:latin typeface="Times New Roman" panose="02020603050405020304" pitchFamily="18" charset="0"/>
                          <a:cs typeface="Times New Roman" panose="02020603050405020304" pitchFamily="18" charset="0"/>
                        </a:rPr>
                        <a:t>list:</a:t>
                      </a:r>
                    </a:p>
                    <a:p>
                      <a:pPr marL="342900" marR="0" lvl="0" indent="-342900">
                        <a:spcBef>
                          <a:spcPts val="0"/>
                        </a:spcBef>
                        <a:spcAft>
                          <a:spcPts val="0"/>
                        </a:spcAft>
                        <a:buFont typeface="Symbol"/>
                        <a:buChar char=""/>
                      </a:pPr>
                      <a:r>
                        <a:rPr lang="en-US" sz="1200" smtClean="0">
                          <a:effectLst/>
                          <a:latin typeface="Times New Roman" panose="02020603050405020304" pitchFamily="18" charset="0"/>
                          <a:cs typeface="Times New Roman" panose="02020603050405020304" pitchFamily="18" charset="0"/>
                        </a:rPr>
                        <a:t>Current PO/Next PO/Pending PO</a:t>
                      </a:r>
                      <a:r>
                        <a:rPr lang="en-US" sz="1200" smtClean="0">
                          <a:solidFill>
                            <a:srgbClr val="FF0000"/>
                          </a:solidFill>
                          <a:effectLst/>
                          <a:latin typeface="Times New Roman" panose="02020603050405020304" pitchFamily="18" charset="0"/>
                          <a:ea typeface="Times New Roman"/>
                          <a:cs typeface="Times New Roman" panose="02020603050405020304" pitchFamily="18" charset="0"/>
                        </a:rPr>
                        <a:t> </a:t>
                      </a:r>
                      <a:r>
                        <a:rPr lang="en-US" sz="1200" smtClean="0">
                          <a:solidFill>
                            <a:srgbClr val="FF0000"/>
                          </a:solidFill>
                          <a:effectLst/>
                          <a:latin typeface="Times New Roman" panose="02020603050405020304" pitchFamily="18" charset="0"/>
                          <a:ea typeface="Times New Roman"/>
                          <a:cs typeface="Times New Roman" panose="02020603050405020304" pitchFamily="18" charset="0"/>
                          <a:sym typeface="Wingdings" panose="05000000000000000000" pitchFamily="2" charset="2"/>
                        </a:rPr>
                        <a:t> </a:t>
                      </a:r>
                      <a:r>
                        <a:rPr lang="en-US" sz="1200" smtClean="0">
                          <a:solidFill>
                            <a:srgbClr val="FF0000"/>
                          </a:solidFill>
                          <a:effectLst/>
                          <a:latin typeface="Times New Roman" panose="02020603050405020304" pitchFamily="18" charset="0"/>
                          <a:ea typeface="Times New Roman"/>
                          <a:cs typeface="Times New Roman" panose="02020603050405020304" pitchFamily="18" charset="0"/>
                        </a:rPr>
                        <a:t>see Comment </a:t>
                      </a:r>
                      <a:r>
                        <a:rPr lang="en-US" sz="1200" b="1" smtClean="0">
                          <a:solidFill>
                            <a:srgbClr val="FF0000"/>
                          </a:solidFill>
                          <a:effectLst/>
                          <a:latin typeface="Times New Roman" panose="02020603050405020304" pitchFamily="18" charset="0"/>
                          <a:ea typeface="Times New Roman"/>
                          <a:cs typeface="Times New Roman" panose="02020603050405020304" pitchFamily="18" charset="0"/>
                        </a:rPr>
                        <a:t>#3</a:t>
                      </a:r>
                      <a:r>
                        <a:rPr lang="en-US" sz="1200" b="0" smtClean="0">
                          <a:solidFill>
                            <a:srgbClr val="FF0000"/>
                          </a:solidFill>
                          <a:effectLst/>
                          <a:latin typeface="Times New Roman" panose="02020603050405020304" pitchFamily="18" charset="0"/>
                          <a:ea typeface="Times New Roman"/>
                          <a:cs typeface="Times New Roman" panose="02020603050405020304" pitchFamily="18" charset="0"/>
                        </a:rPr>
                        <a:t>.</a:t>
                      </a:r>
                      <a:endParaRPr lang="en-US" sz="1200">
                        <a:solidFill>
                          <a:srgbClr val="FF0000"/>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it-IT"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r>
              <a:tr h="442711">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PlanRunOn</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Schedule date</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Schedule date (SAP); can be changed by Planners </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it-IT" sz="1200">
                          <a:effectLst/>
                          <a:highlight>
                            <a:srgbClr val="FFFF00"/>
                          </a:highlight>
                          <a:latin typeface="Times New Roman" panose="02020603050405020304" pitchFamily="18" charset="0"/>
                          <a:cs typeface="Times New Roman" panose="02020603050405020304" pitchFamily="18" charset="0"/>
                        </a:rPr>
                        <a:t>SAP </a:t>
                      </a:r>
                      <a:r>
                        <a:rPr lang="it-IT" sz="1200" smtClean="0">
                          <a:effectLst/>
                          <a:highlight>
                            <a:srgbClr val="FFFF00"/>
                          </a:highlight>
                          <a:latin typeface="Times New Roman" panose="02020603050405020304" pitchFamily="18" charset="0"/>
                          <a:cs typeface="Times New Roman" panose="02020603050405020304" pitchFamily="18" charset="0"/>
                        </a:rPr>
                        <a:t>(?) </a:t>
                      </a:r>
                      <a:r>
                        <a:rPr lang="en-US" sz="1200" smtClean="0">
                          <a:solidFill>
                            <a:srgbClr val="FF0000"/>
                          </a:solidFill>
                          <a:effectLst/>
                          <a:latin typeface="Times New Roman" panose="02020603050405020304" pitchFamily="18" charset="0"/>
                          <a:ea typeface="Times New Roman"/>
                          <a:cs typeface="Times New Roman" panose="02020603050405020304" pitchFamily="18" charset="0"/>
                          <a:sym typeface="Wingdings" panose="05000000000000000000" pitchFamily="2" charset="2"/>
                        </a:rPr>
                        <a:t> </a:t>
                      </a:r>
                      <a:r>
                        <a:rPr lang="en-US" sz="1200" smtClean="0">
                          <a:solidFill>
                            <a:srgbClr val="FF0000"/>
                          </a:solidFill>
                          <a:effectLst/>
                          <a:latin typeface="Times New Roman" panose="02020603050405020304" pitchFamily="18" charset="0"/>
                          <a:ea typeface="Times New Roman"/>
                          <a:cs typeface="Times New Roman" panose="02020603050405020304" pitchFamily="18" charset="0"/>
                        </a:rPr>
                        <a:t>see Comment </a:t>
                      </a:r>
                      <a:r>
                        <a:rPr lang="en-US" sz="1200" b="1" smtClean="0">
                          <a:solidFill>
                            <a:srgbClr val="FF0000"/>
                          </a:solidFill>
                          <a:effectLst/>
                          <a:latin typeface="Times New Roman" panose="02020603050405020304" pitchFamily="18" charset="0"/>
                          <a:ea typeface="Times New Roman"/>
                          <a:cs typeface="Times New Roman" panose="02020603050405020304" pitchFamily="18" charset="0"/>
                        </a:rPr>
                        <a:t>#4</a:t>
                      </a:r>
                      <a:r>
                        <a:rPr lang="en-US" sz="1200" b="0" smtClean="0">
                          <a:solidFill>
                            <a:srgbClr val="FF0000"/>
                          </a:solidFill>
                          <a:effectLst/>
                          <a:latin typeface="Times New Roman" panose="02020603050405020304" pitchFamily="18" charset="0"/>
                          <a:ea typeface="Times New Roman"/>
                          <a:cs typeface="Times New Roman" panose="02020603050405020304" pitchFamily="18" charset="0"/>
                        </a:rPr>
                        <a:t>.</a:t>
                      </a:r>
                      <a:endParaRPr lang="en-US" sz="1200">
                        <a:effectLst/>
                        <a:latin typeface="Times New Roman" panose="02020603050405020304" pitchFamily="18" charset="0"/>
                        <a:cs typeface="Times New Roman" panose="02020603050405020304" pitchFamily="18" charset="0"/>
                      </a:endParaRPr>
                    </a:p>
                    <a:p>
                      <a:pPr marL="0" marR="0">
                        <a:spcBef>
                          <a:spcPts val="0"/>
                        </a:spcBef>
                        <a:spcAft>
                          <a:spcPts val="0"/>
                        </a:spcAft>
                      </a:pPr>
                      <a:r>
                        <a:rPr lang="it-IT"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r>
              <a:tr h="650702">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WH Done</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it-IT" sz="1200">
                          <a:effectLst/>
                          <a:latin typeface="Times New Roman" panose="02020603050405020304" pitchFamily="18" charset="0"/>
                          <a:cs typeface="Times New Roman" panose="02020603050405020304" pitchFamily="18" charset="0"/>
                        </a:rPr>
                        <a:t>Order status (Warehouse)</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lvl="0" indent="0">
                        <a:spcBef>
                          <a:spcPts val="0"/>
                        </a:spcBef>
                        <a:spcAft>
                          <a:spcPts val="0"/>
                        </a:spcAft>
                        <a:buFont typeface="Symbol"/>
                        <a:buNone/>
                      </a:pPr>
                      <a:r>
                        <a:rPr lang="en-US" sz="1200">
                          <a:effectLst/>
                          <a:latin typeface="Times New Roman" panose="02020603050405020304" pitchFamily="18" charset="0"/>
                          <a:cs typeface="Times New Roman" panose="02020603050405020304" pitchFamily="18" charset="0"/>
                        </a:rPr>
                        <a:t>Allowed Status list:</a:t>
                      </a:r>
                    </a:p>
                    <a:p>
                      <a:pPr marL="342900" marR="0" lvl="0" indent="-342900">
                        <a:spcBef>
                          <a:spcPts val="0"/>
                        </a:spcBef>
                        <a:spcAft>
                          <a:spcPts val="0"/>
                        </a:spcAft>
                        <a:buFont typeface="Symbol"/>
                        <a:buChar char=""/>
                      </a:pPr>
                      <a:r>
                        <a:rPr lang="en-US" sz="1200" smtClean="0">
                          <a:effectLst/>
                          <a:latin typeface="Times New Roman" panose="02020603050405020304" pitchFamily="18" charset="0"/>
                          <a:cs typeface="Times New Roman" panose="02020603050405020304" pitchFamily="18" charset="0"/>
                        </a:rPr>
                        <a:t>Done/Pending CO/In </a:t>
                      </a:r>
                      <a:r>
                        <a:rPr lang="en-US" sz="1200">
                          <a:effectLst/>
                          <a:latin typeface="Times New Roman" panose="02020603050405020304" pitchFamily="18" charset="0"/>
                          <a:cs typeface="Times New Roman" panose="02020603050405020304" pitchFamily="18" charset="0"/>
                        </a:rPr>
                        <a:t>Progress</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it-IT"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r>
              <a:tr h="442711">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WH Prep. At</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cs typeface="Times New Roman" panose="02020603050405020304" pitchFamily="18" charset="0"/>
                        </a:rPr>
                        <a:t>Forecast for warehouse order </a:t>
                      </a:r>
                      <a:r>
                        <a:rPr lang="en-US" sz="1200" smtClean="0">
                          <a:effectLst/>
                          <a:latin typeface="Times New Roman" panose="02020603050405020304" pitchFamily="18" charset="0"/>
                          <a:cs typeface="Times New Roman" panose="02020603050405020304" pitchFamily="18" charset="0"/>
                        </a:rPr>
                        <a:t>completion </a:t>
                      </a:r>
                      <a:r>
                        <a:rPr lang="en-US" sz="1200" smtClean="0">
                          <a:solidFill>
                            <a:srgbClr val="FF0000"/>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US" sz="1200" baseline="0" smtClean="0">
                          <a:solidFill>
                            <a:srgbClr val="FF0000"/>
                          </a:solidFill>
                          <a:effectLst/>
                          <a:latin typeface="Times New Roman" panose="02020603050405020304" pitchFamily="18" charset="0"/>
                          <a:cs typeface="Times New Roman" panose="02020603050405020304" pitchFamily="18" charset="0"/>
                        </a:rPr>
                        <a:t>see comment </a:t>
                      </a:r>
                      <a:r>
                        <a:rPr lang="en-US" sz="1200" b="1" baseline="0" smtClean="0">
                          <a:solidFill>
                            <a:srgbClr val="FF0000"/>
                          </a:solidFill>
                          <a:effectLst/>
                          <a:latin typeface="Times New Roman" panose="02020603050405020304" pitchFamily="18" charset="0"/>
                          <a:cs typeface="Times New Roman" panose="02020603050405020304" pitchFamily="18" charset="0"/>
                        </a:rPr>
                        <a:t>#5</a:t>
                      </a:r>
                      <a:r>
                        <a:rPr lang="en-US" sz="1200" baseline="0" smtClean="0">
                          <a:solidFill>
                            <a:srgbClr val="FF0000"/>
                          </a:solidFill>
                          <a:effectLst/>
                          <a:latin typeface="Times New Roman" panose="02020603050405020304" pitchFamily="18" charset="0"/>
                          <a:cs typeface="Times New Roman" panose="02020603050405020304" pitchFamily="18" charset="0"/>
                        </a:rPr>
                        <a:t>.</a:t>
                      </a:r>
                      <a:endParaRPr lang="en-US" sz="1200" smtClean="0">
                        <a:solidFill>
                          <a:srgbClr val="FF0000"/>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r>
              <a:tr h="221356">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WH Fini At</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effectLst/>
                          <a:highlight>
                            <a:srgbClr val="FFFF00"/>
                          </a:highlight>
                          <a:latin typeface="Times New Roman" panose="02020603050405020304" pitchFamily="18" charset="0"/>
                          <a:cs typeface="Times New Roman" panose="02020603050405020304" pitchFamily="18" charset="0"/>
                        </a:rPr>
                        <a:t>Unknown </a:t>
                      </a:r>
                      <a:r>
                        <a:rPr lang="en-US" sz="1200" smtClean="0">
                          <a:solidFill>
                            <a:srgbClr val="FF0000"/>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US" sz="1200" baseline="0" smtClean="0">
                          <a:solidFill>
                            <a:srgbClr val="FF0000"/>
                          </a:solidFill>
                          <a:effectLst/>
                          <a:latin typeface="Times New Roman" panose="02020603050405020304" pitchFamily="18" charset="0"/>
                          <a:cs typeface="Times New Roman" panose="02020603050405020304" pitchFamily="18" charset="0"/>
                        </a:rPr>
                        <a:t>see comment </a:t>
                      </a:r>
                      <a:r>
                        <a:rPr lang="en-US" sz="1200" b="1" baseline="0" smtClean="0">
                          <a:solidFill>
                            <a:srgbClr val="FF0000"/>
                          </a:solidFill>
                          <a:effectLst/>
                          <a:latin typeface="Times New Roman" panose="02020603050405020304" pitchFamily="18" charset="0"/>
                          <a:cs typeface="Times New Roman" panose="02020603050405020304" pitchFamily="18" charset="0"/>
                        </a:rPr>
                        <a:t>#6</a:t>
                      </a:r>
                      <a:r>
                        <a:rPr lang="en-US" sz="1200" baseline="0" smtClean="0">
                          <a:solidFill>
                            <a:srgbClr val="FF0000"/>
                          </a:solidFill>
                          <a:effectLst/>
                          <a:latin typeface="Times New Roman" panose="02020603050405020304" pitchFamily="18" charset="0"/>
                          <a:cs typeface="Times New Roman" panose="02020603050405020304" pitchFamily="18" charset="0"/>
                        </a:rPr>
                        <a:t>.</a:t>
                      </a:r>
                      <a:endParaRPr lang="en-US" sz="1200" smtClean="0">
                        <a:solidFill>
                          <a:srgbClr val="FF0000"/>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effectLst/>
                          <a:highlight>
                            <a:srgbClr val="FFFF00"/>
                          </a:highlight>
                          <a:latin typeface="Times New Roman" panose="02020603050405020304" pitchFamily="18" charset="0"/>
                          <a:cs typeface="Times New Roman" panose="02020603050405020304" pitchFamily="18" charset="0"/>
                        </a:rPr>
                        <a:t>Unknown </a:t>
                      </a:r>
                      <a:r>
                        <a:rPr lang="en-US" sz="1200" smtClean="0">
                          <a:solidFill>
                            <a:srgbClr val="FF0000"/>
                          </a:solidFill>
                          <a:effectLst/>
                          <a:latin typeface="Times New Roman" panose="02020603050405020304" pitchFamily="18" charset="0"/>
                          <a:cs typeface="Times New Roman" panose="02020603050405020304" pitchFamily="18" charset="0"/>
                          <a:sym typeface="Wingdings" panose="05000000000000000000" pitchFamily="2" charset="2"/>
                        </a:rPr>
                        <a:t> Kitting Database:</a:t>
                      </a:r>
                      <a:r>
                        <a:rPr lang="en-US" sz="1200" baseline="0" smtClean="0">
                          <a:solidFill>
                            <a:srgbClr val="FF0000"/>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US" sz="1200" baseline="0" smtClean="0">
                          <a:solidFill>
                            <a:srgbClr val="FF0000"/>
                          </a:solidFill>
                          <a:effectLst/>
                          <a:latin typeface="Times New Roman" panose="02020603050405020304" pitchFamily="18" charset="0"/>
                          <a:cs typeface="Times New Roman" panose="02020603050405020304" pitchFamily="18" charset="0"/>
                        </a:rPr>
                        <a:t>see comment </a:t>
                      </a:r>
                      <a:r>
                        <a:rPr lang="en-US" sz="1200" b="1" baseline="0" smtClean="0">
                          <a:solidFill>
                            <a:srgbClr val="FF0000"/>
                          </a:solidFill>
                          <a:effectLst/>
                          <a:latin typeface="Times New Roman" panose="02020603050405020304" pitchFamily="18" charset="0"/>
                          <a:cs typeface="Times New Roman" panose="02020603050405020304" pitchFamily="18" charset="0"/>
                        </a:rPr>
                        <a:t>#7</a:t>
                      </a:r>
                      <a:r>
                        <a:rPr lang="en-US" sz="1200" baseline="0" smtClean="0">
                          <a:solidFill>
                            <a:srgbClr val="FF0000"/>
                          </a:solidFill>
                          <a:effectLst/>
                          <a:latin typeface="Times New Roman" panose="02020603050405020304" pitchFamily="18" charset="0"/>
                          <a:cs typeface="Times New Roman" panose="02020603050405020304" pitchFamily="18" charset="0"/>
                        </a:rPr>
                        <a:t>.</a:t>
                      </a:r>
                      <a:endParaRPr lang="en-US" sz="1200" smtClean="0">
                        <a:solidFill>
                          <a:srgbClr val="FF0000"/>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tc>
              </a:tr>
              <a:tr h="221356">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POCha. Inf</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effectLst/>
                          <a:highlight>
                            <a:srgbClr val="FFFF00"/>
                          </a:highlight>
                          <a:latin typeface="Times New Roman" panose="02020603050405020304" pitchFamily="18" charset="0"/>
                          <a:cs typeface="Times New Roman" panose="02020603050405020304" pitchFamily="18" charset="0"/>
                        </a:rPr>
                        <a:t>Unknown </a:t>
                      </a:r>
                      <a:r>
                        <a:rPr lang="en-US" sz="1200" smtClean="0">
                          <a:solidFill>
                            <a:srgbClr val="FF0000"/>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US" sz="1200" baseline="0" smtClean="0">
                          <a:solidFill>
                            <a:srgbClr val="FF0000"/>
                          </a:solidFill>
                          <a:effectLst/>
                          <a:latin typeface="Times New Roman" panose="02020603050405020304" pitchFamily="18" charset="0"/>
                          <a:cs typeface="Times New Roman" panose="02020603050405020304" pitchFamily="18" charset="0"/>
                        </a:rPr>
                        <a:t>see comment </a:t>
                      </a:r>
                      <a:r>
                        <a:rPr lang="en-US" sz="1200" b="1" baseline="0" smtClean="0">
                          <a:solidFill>
                            <a:srgbClr val="FF0000"/>
                          </a:solidFill>
                          <a:effectLst/>
                          <a:latin typeface="Times New Roman" panose="02020603050405020304" pitchFamily="18" charset="0"/>
                          <a:cs typeface="Times New Roman" panose="02020603050405020304" pitchFamily="18" charset="0"/>
                        </a:rPr>
                        <a:t>#8</a:t>
                      </a:r>
                      <a:r>
                        <a:rPr lang="en-US" sz="1200" baseline="0" smtClean="0">
                          <a:solidFill>
                            <a:srgbClr val="FF0000"/>
                          </a:solidFill>
                          <a:effectLst/>
                          <a:latin typeface="Times New Roman" panose="02020603050405020304" pitchFamily="18" charset="0"/>
                          <a:cs typeface="Times New Roman" panose="02020603050405020304" pitchFamily="18" charset="0"/>
                        </a:rPr>
                        <a:t>.</a:t>
                      </a:r>
                      <a:endParaRPr lang="en-US" sz="1200" smtClean="0">
                        <a:solidFill>
                          <a:srgbClr val="FF0000"/>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Times New Roman"/>
                        <a:cs typeface="Times New Roman" panose="02020603050405020304" pitchFamily="18" charset="0"/>
                      </a:endParaRPr>
                    </a:p>
                  </a:txBody>
                  <a:tcPr marL="68580" marR="6858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effectLst/>
                          <a:highlight>
                            <a:srgbClr val="FFFF00"/>
                          </a:highlight>
                          <a:latin typeface="Times New Roman" panose="02020603050405020304" pitchFamily="18" charset="0"/>
                          <a:cs typeface="Times New Roman" panose="02020603050405020304" pitchFamily="18" charset="0"/>
                        </a:rPr>
                        <a:t>Unknown </a:t>
                      </a:r>
                      <a:r>
                        <a:rPr lang="en-US" sz="1200" smtClean="0">
                          <a:solidFill>
                            <a:srgbClr val="FF0000"/>
                          </a:solidFill>
                          <a:effectLst/>
                          <a:latin typeface="Times New Roman" panose="02020603050405020304" pitchFamily="18" charset="0"/>
                          <a:cs typeface="Times New Roman" panose="02020603050405020304" pitchFamily="18" charset="0"/>
                          <a:sym typeface="Wingdings" panose="05000000000000000000" pitchFamily="2" charset="2"/>
                        </a:rPr>
                        <a:t> Kitting</a:t>
                      </a:r>
                      <a:r>
                        <a:rPr lang="en-US" sz="1200" baseline="0" smtClean="0">
                          <a:solidFill>
                            <a:srgbClr val="FF0000"/>
                          </a:solidFill>
                          <a:effectLst/>
                          <a:latin typeface="Times New Roman" panose="02020603050405020304" pitchFamily="18" charset="0"/>
                          <a:cs typeface="Times New Roman" panose="02020603050405020304" pitchFamily="18" charset="0"/>
                          <a:sym typeface="Wingdings" panose="05000000000000000000" pitchFamily="2" charset="2"/>
                        </a:rPr>
                        <a:t> Database: </a:t>
                      </a:r>
                      <a:r>
                        <a:rPr lang="en-US" sz="1200" baseline="0" smtClean="0">
                          <a:solidFill>
                            <a:srgbClr val="FF0000"/>
                          </a:solidFill>
                          <a:effectLst/>
                          <a:latin typeface="Times New Roman" panose="02020603050405020304" pitchFamily="18" charset="0"/>
                          <a:cs typeface="Times New Roman" panose="02020603050405020304" pitchFamily="18" charset="0"/>
                        </a:rPr>
                        <a:t>see comment </a:t>
                      </a:r>
                      <a:r>
                        <a:rPr lang="en-US" sz="1200" b="1" baseline="0" smtClean="0">
                          <a:solidFill>
                            <a:srgbClr val="FF0000"/>
                          </a:solidFill>
                          <a:effectLst/>
                          <a:latin typeface="Times New Roman" panose="02020603050405020304" pitchFamily="18" charset="0"/>
                          <a:cs typeface="Times New Roman" panose="02020603050405020304" pitchFamily="18" charset="0"/>
                        </a:rPr>
                        <a:t>#9</a:t>
                      </a:r>
                      <a:r>
                        <a:rPr lang="en-US" sz="1200" baseline="0" smtClean="0">
                          <a:solidFill>
                            <a:srgbClr val="FF0000"/>
                          </a:solidFill>
                          <a:effectLst/>
                          <a:latin typeface="Times New Roman" panose="02020603050405020304" pitchFamily="18" charset="0"/>
                          <a:cs typeface="Times New Roman" panose="02020603050405020304" pitchFamily="18" charset="0"/>
                        </a:rPr>
                        <a:t>.</a:t>
                      </a:r>
                      <a:endParaRPr lang="en-US" sz="1200" smtClean="0">
                        <a:solidFill>
                          <a:srgbClr val="FF0000"/>
                        </a:solidFill>
                        <a:effectLst/>
                        <a:latin typeface="Times New Roman" panose="02020603050405020304" pitchFamily="18" charset="0"/>
                        <a:ea typeface="Times New Roman"/>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5791481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MAIN DATABASE </a:t>
            </a:r>
            <a:r>
              <a:rPr lang="en-US" sz="2900" smtClean="0">
                <a:latin typeface="Times New Roman" panose="02020603050405020304" pitchFamily="18" charset="0"/>
                <a:cs typeface="Times New Roman" panose="02020603050405020304" pitchFamily="18" charset="0"/>
              </a:rPr>
              <a:t>DESIGN (cont.)</a:t>
            </a:r>
            <a:endParaRPr lang="en-US" sz="2900">
              <a:solidFill>
                <a:srgbClr val="002596"/>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bwMode="auto">
          <a:xfrm>
            <a:off x="723900" y="84742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400" smtClean="0">
                <a:latin typeface="Times New Roman" panose="02020603050405020304" pitchFamily="18" charset="0"/>
                <a:cs typeface="Times New Roman" panose="02020603050405020304" pitchFamily="18" charset="0"/>
              </a:rPr>
              <a:t>PLANNER PLANNING FUNCTION – RUNNING DATBASE</a:t>
            </a:r>
            <a:endParaRPr lang="en-US" sz="2400">
              <a:solidFill>
                <a:srgbClr val="002596"/>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bwMode="auto">
          <a:xfrm>
            <a:off x="3840480" y="1335054"/>
            <a:ext cx="5200650" cy="55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marL="342900" indent="-342900" algn="l">
              <a:buFont typeface="Wingdings" pitchFamily="2" charset="2"/>
              <a:buChar char="q"/>
              <a:tabLst>
                <a:tab pos="3200400" algn="ctr"/>
              </a:tabLst>
            </a:pPr>
            <a:r>
              <a:rPr lang="en-US" sz="1600" smtClean="0">
                <a:solidFill>
                  <a:srgbClr val="0000FF"/>
                </a:solidFill>
                <a:latin typeface="Times New Roman" pitchFamily="18" charset="0"/>
                <a:cs typeface="Times New Roman" pitchFamily="18" charset="0"/>
              </a:rPr>
              <a:t>[*].[</a:t>
            </a:r>
            <a:r>
              <a:rPr lang="en-US" sz="1600">
                <a:solidFill>
                  <a:srgbClr val="0000FF"/>
                </a:solidFill>
                <a:latin typeface="Times New Roman" pitchFamily="18" charset="0"/>
                <a:cs typeface="Times New Roman" pitchFamily="18" charset="0"/>
              </a:rPr>
              <a:t>dbo</a:t>
            </a:r>
            <a:r>
              <a:rPr lang="en-US" sz="1600">
                <a:solidFill>
                  <a:srgbClr val="0000FF"/>
                </a:solidFill>
                <a:latin typeface="Times New Roman" pitchFamily="18" charset="0"/>
                <a:cs typeface="Times New Roman" pitchFamily="18" charset="0"/>
              </a:rPr>
              <a:t>].[PlanningPotentialPending] </a:t>
            </a:r>
            <a:r>
              <a:rPr lang="en-US" sz="1600">
                <a:solidFill>
                  <a:srgbClr val="0000FF"/>
                </a:solidFill>
                <a:latin typeface="Times New Roman" pitchFamily="18" charset="0"/>
                <a:cs typeface="Times New Roman" pitchFamily="18" charset="0"/>
              </a:rPr>
              <a:t>- </a:t>
            </a:r>
            <a:r>
              <a:rPr lang="en-US" sz="1600">
                <a:latin typeface="Times New Roman" pitchFamily="18" charset="0"/>
                <a:cs typeface="Times New Roman" pitchFamily="18" charset="0"/>
              </a:rPr>
              <a:t>]: </a:t>
            </a:r>
            <a:r>
              <a:rPr lang="en-US" sz="1600" b="0">
                <a:latin typeface="Times New Roman" pitchFamily="18" charset="0"/>
                <a:cs typeface="Times New Roman" pitchFamily="18" charset="0"/>
              </a:rPr>
              <a:t>the database will capture Potential Pending Issues noticed </a:t>
            </a:r>
            <a:r>
              <a:rPr lang="en-US" sz="1600" b="0">
                <a:latin typeface="Times New Roman" pitchFamily="18" charset="0"/>
                <a:cs typeface="Times New Roman" pitchFamily="18" charset="0"/>
              </a:rPr>
              <a:t>by </a:t>
            </a:r>
            <a:r>
              <a:rPr lang="en-US" sz="1600" b="0" smtClean="0">
                <a:latin typeface="Times New Roman" pitchFamily="18" charset="0"/>
                <a:cs typeface="Times New Roman" pitchFamily="18" charset="0"/>
              </a:rPr>
              <a:t>Planner.</a:t>
            </a:r>
            <a:endParaRPr lang="en-US" sz="1600" b="0">
              <a:latin typeface="Times New Roman" pitchFamily="18" charset="0"/>
              <a:cs typeface="Times New Roman" pitchFamily="18" charset="0"/>
            </a:endParaRPr>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304844"/>
            <a:ext cx="3116580" cy="1118302"/>
          </a:xfrm>
          <a:prstGeom prst="rect">
            <a:avLst/>
          </a:prstGeom>
        </p:spPr>
      </p:pic>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 y="2587798"/>
            <a:ext cx="5496693" cy="2048161"/>
          </a:xfrm>
          <a:prstGeom prst="rect">
            <a:avLst/>
          </a:prstGeom>
          <a:ln w="38100">
            <a:solidFill>
              <a:srgbClr val="00CC00"/>
            </a:solidFill>
          </a:ln>
        </p:spPr>
      </p:pic>
      <p:pic>
        <p:nvPicPr>
          <p:cNvPr id="15" name="Picture 1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9146" y="3112716"/>
            <a:ext cx="5594791" cy="3082344"/>
          </a:xfrm>
          <a:prstGeom prst="rect">
            <a:avLst/>
          </a:prstGeom>
        </p:spPr>
      </p:pic>
      <p:pic>
        <p:nvPicPr>
          <p:cNvPr id="14" name="Picture 13" descr="View Planning Potential Pending of PO: 500465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6434" y="5013946"/>
            <a:ext cx="2496337" cy="1386854"/>
          </a:xfrm>
          <a:prstGeom prst="rect">
            <a:avLst/>
          </a:prstGeom>
        </p:spPr>
      </p:pic>
      <p:sp>
        <p:nvSpPr>
          <p:cNvPr id="16" name="Curved Right Arrow 15"/>
          <p:cNvSpPr/>
          <p:nvPr/>
        </p:nvSpPr>
        <p:spPr>
          <a:xfrm rot="20738743">
            <a:off x="1422679" y="2827575"/>
            <a:ext cx="521970" cy="1097279"/>
          </a:xfrm>
          <a:prstGeom prst="curvedRightArrow">
            <a:avLst/>
          </a:prstGeom>
          <a:solidFill>
            <a:srgbClr val="FF0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urved Right Arrow 16"/>
          <p:cNvSpPr/>
          <p:nvPr/>
        </p:nvSpPr>
        <p:spPr>
          <a:xfrm rot="20738743">
            <a:off x="4535449" y="4797344"/>
            <a:ext cx="521970" cy="1097279"/>
          </a:xfrm>
          <a:prstGeom prst="curvedRightArrow">
            <a:avLst/>
          </a:prstGeom>
          <a:solidFill>
            <a:srgbClr val="FF0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7426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300794"/>
            <a:ext cx="3296110" cy="2276793"/>
          </a:xfrm>
          <a:prstGeom prst="rect">
            <a:avLst/>
          </a:prstGeom>
        </p:spPr>
      </p:pic>
      <p:pic>
        <p:nvPicPr>
          <p:cNvPr id="18" name="Picture 1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505" y="3071722"/>
            <a:ext cx="6435090" cy="2209880"/>
          </a:xfrm>
          <a:prstGeom prst="rect">
            <a:avLst/>
          </a:prstGeom>
        </p:spPr>
      </p:pic>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MAIN DATABASE </a:t>
            </a:r>
            <a:r>
              <a:rPr lang="en-US" sz="2900" smtClean="0">
                <a:latin typeface="Times New Roman" panose="02020603050405020304" pitchFamily="18" charset="0"/>
                <a:cs typeface="Times New Roman" panose="02020603050405020304" pitchFamily="18" charset="0"/>
              </a:rPr>
              <a:t>DESIGN (cont.)</a:t>
            </a:r>
            <a:endParaRPr lang="en-US" sz="2900">
              <a:solidFill>
                <a:srgbClr val="002596"/>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bwMode="auto">
          <a:xfrm>
            <a:off x="723900" y="84742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400" smtClean="0">
                <a:latin typeface="Times New Roman" panose="02020603050405020304" pitchFamily="18" charset="0"/>
                <a:cs typeface="Times New Roman" panose="02020603050405020304" pitchFamily="18" charset="0"/>
              </a:rPr>
              <a:t>PLANNER PLANNING FUNCTION – RUNNING DATBASE</a:t>
            </a:r>
            <a:endParaRPr lang="en-US" sz="2400">
              <a:solidFill>
                <a:srgbClr val="002596"/>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bwMode="auto">
          <a:xfrm>
            <a:off x="3840480" y="1335054"/>
            <a:ext cx="5200650" cy="1088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marL="342900" indent="-342900" algn="l">
              <a:buFont typeface="Wingdings" pitchFamily="2" charset="2"/>
              <a:buChar char="q"/>
              <a:tabLst>
                <a:tab pos="3200400" algn="ctr"/>
              </a:tabLst>
            </a:pPr>
            <a:r>
              <a:rPr lang="en-US" sz="1600" smtClean="0">
                <a:solidFill>
                  <a:srgbClr val="0000FF"/>
                </a:solidFill>
                <a:latin typeface="Times New Roman" pitchFamily="18" charset="0"/>
                <a:cs typeface="Times New Roman" pitchFamily="18" charset="0"/>
              </a:rPr>
              <a:t>[*].[</a:t>
            </a:r>
            <a:r>
              <a:rPr lang="en-US" sz="1600">
                <a:solidFill>
                  <a:srgbClr val="0000FF"/>
                </a:solidFill>
                <a:latin typeface="Times New Roman" pitchFamily="18" charset="0"/>
                <a:cs typeface="Times New Roman" pitchFamily="18" charset="0"/>
              </a:rPr>
              <a:t>dbo</a:t>
            </a:r>
            <a:r>
              <a:rPr lang="en-US" sz="1600">
                <a:solidFill>
                  <a:srgbClr val="0000FF"/>
                </a:solidFill>
                <a:latin typeface="Times New Roman" pitchFamily="18" charset="0"/>
                <a:cs typeface="Times New Roman" pitchFamily="18" charset="0"/>
              </a:rPr>
              <a:t>].[</a:t>
            </a:r>
            <a:r>
              <a:rPr lang="en-US" sz="1600">
                <a:solidFill>
                  <a:srgbClr val="0000FF"/>
                </a:solidFill>
                <a:latin typeface="Times New Roman" pitchFamily="18" charset="0"/>
                <a:cs typeface="Times New Roman" pitchFamily="18" charset="0"/>
              </a:rPr>
              <a:t>OpenPOPlannervsPCBADemandRecord</a:t>
            </a:r>
            <a:r>
              <a:rPr lang="en-US" sz="1600" smtClean="0">
                <a:solidFill>
                  <a:srgbClr val="0000FF"/>
                </a:solidFill>
                <a:latin typeface="Times New Roman" pitchFamily="18" charset="0"/>
                <a:cs typeface="Times New Roman" pitchFamily="18" charset="0"/>
              </a:rPr>
              <a:t>]</a:t>
            </a:r>
            <a:r>
              <a:rPr lang="en-US" sz="1600" smtClean="0">
                <a:latin typeface="Times New Roman" pitchFamily="18" charset="0"/>
                <a:cs typeface="Times New Roman" pitchFamily="18" charset="0"/>
              </a:rPr>
              <a:t>: </a:t>
            </a:r>
            <a:r>
              <a:rPr lang="en-US" sz="1600" b="0">
                <a:latin typeface="Times New Roman" pitchFamily="18" charset="0"/>
                <a:cs typeface="Times New Roman" pitchFamily="18" charset="0"/>
              </a:rPr>
              <a:t>this database captures all PCBA </a:t>
            </a:r>
            <a:r>
              <a:rPr lang="en-US" sz="1600" b="0">
                <a:latin typeface="Times New Roman" pitchFamily="18" charset="0"/>
                <a:cs typeface="Times New Roman" pitchFamily="18" charset="0"/>
              </a:rPr>
              <a:t>demand </a:t>
            </a:r>
            <a:r>
              <a:rPr lang="en-US" sz="1600" b="0" smtClean="0">
                <a:latin typeface="Times New Roman" pitchFamily="18" charset="0"/>
                <a:cs typeface="Times New Roman" pitchFamily="18" charset="0"/>
              </a:rPr>
              <a:t>pulled down from </a:t>
            </a:r>
            <a:r>
              <a:rPr lang="en-US" sz="1600" b="0">
                <a:latin typeface="Times New Roman" pitchFamily="18" charset="0"/>
                <a:cs typeface="Times New Roman" pitchFamily="18" charset="0"/>
              </a:rPr>
              <a:t>demand of Final Assy </a:t>
            </a:r>
            <a:r>
              <a:rPr lang="en-US" sz="1600" b="0">
                <a:latin typeface="Times New Roman" pitchFamily="18" charset="0"/>
                <a:cs typeface="Times New Roman" pitchFamily="18" charset="0"/>
              </a:rPr>
              <a:t>Scheduled </a:t>
            </a:r>
            <a:r>
              <a:rPr lang="en-US" sz="1600" b="0" smtClean="0">
                <a:latin typeface="Times New Roman" pitchFamily="18" charset="0"/>
                <a:cs typeface="Times New Roman" pitchFamily="18" charset="0"/>
              </a:rPr>
              <a:t>Plan</a:t>
            </a:r>
            <a:r>
              <a:rPr lang="en-US" sz="1600" b="0">
                <a:latin typeface="Times New Roman" pitchFamily="18" charset="0"/>
                <a:cs typeface="Times New Roman" pitchFamily="18" charset="0"/>
              </a:rPr>
              <a:t> </a:t>
            </a:r>
            <a:r>
              <a:rPr lang="en-US" sz="1600" b="0" smtClean="0">
                <a:latin typeface="Times New Roman" pitchFamily="18" charset="0"/>
                <a:cs typeface="Times New Roman" pitchFamily="18" charset="0"/>
                <a:sym typeface="Wingdings" panose="05000000000000000000" pitchFamily="2" charset="2"/>
              </a:rPr>
              <a:t> those demands </a:t>
            </a:r>
            <a:r>
              <a:rPr lang="en-US" sz="1600" b="0">
                <a:solidFill>
                  <a:srgbClr val="0000FF"/>
                </a:solidFill>
                <a:latin typeface="Times New Roman" panose="02020603050405020304" pitchFamily="18" charset="0"/>
                <a:ea typeface="Times New Roman"/>
                <a:cs typeface="Times New Roman" panose="02020603050405020304" pitchFamily="18" charset="0"/>
                <a:sym typeface="Wingdings" panose="05000000000000000000" pitchFamily="2" charset="2"/>
              </a:rPr>
              <a:t>will drive the PostAssy process to packaged according to demand/priority of base </a:t>
            </a:r>
            <a:r>
              <a:rPr lang="en-US" sz="1600" b="0">
                <a:solidFill>
                  <a:srgbClr val="0000FF"/>
                </a:solidFill>
                <a:latin typeface="Times New Roman" panose="02020603050405020304" pitchFamily="18" charset="0"/>
                <a:ea typeface="Times New Roman"/>
                <a:cs typeface="Times New Roman" panose="02020603050405020304" pitchFamily="18" charset="0"/>
                <a:sym typeface="Wingdings" panose="05000000000000000000" pitchFamily="2" charset="2"/>
              </a:rPr>
              <a:t>scanner</a:t>
            </a:r>
            <a:r>
              <a:rPr lang="en-US" sz="1600" b="0" smtClean="0">
                <a:solidFill>
                  <a:srgbClr val="0000FF"/>
                </a:solidFill>
                <a:latin typeface="Times New Roman" panose="02020603050405020304" pitchFamily="18" charset="0"/>
                <a:ea typeface="Times New Roman"/>
                <a:cs typeface="Times New Roman" panose="02020603050405020304" pitchFamily="18" charset="0"/>
                <a:sym typeface="Wingdings" panose="05000000000000000000" pitchFamily="2" charset="2"/>
              </a:rPr>
              <a:t>.</a:t>
            </a:r>
            <a:endParaRPr lang="en-US" sz="1600" b="0">
              <a:latin typeface="Times New Roman" panose="02020603050405020304" pitchFamily="18" charset="0"/>
              <a:cs typeface="Times New Roman" panose="02020603050405020304" pitchFamily="18" charset="0"/>
            </a:endParaRPr>
          </a:p>
        </p:txBody>
      </p:sp>
      <p:pic>
        <p:nvPicPr>
          <p:cNvPr id="4" name="Picture 3"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3664" y="3972430"/>
            <a:ext cx="6888836" cy="1652223"/>
          </a:xfrm>
          <a:prstGeom prst="rect">
            <a:avLst/>
          </a:prstGeom>
        </p:spPr>
      </p:pic>
      <p:sp>
        <p:nvSpPr>
          <p:cNvPr id="16" name="Curved Right Arrow 15"/>
          <p:cNvSpPr/>
          <p:nvPr/>
        </p:nvSpPr>
        <p:spPr>
          <a:xfrm rot="20738743">
            <a:off x="1263014" y="3628023"/>
            <a:ext cx="521970" cy="1097279"/>
          </a:xfrm>
          <a:prstGeom prst="curvedRightArrow">
            <a:avLst/>
          </a:prstGeom>
          <a:solidFill>
            <a:srgbClr val="FF0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6888" y="4973236"/>
            <a:ext cx="6344242" cy="1276746"/>
          </a:xfrm>
          <a:prstGeom prst="rect">
            <a:avLst/>
          </a:prstGeom>
          <a:ln w="38100">
            <a:solidFill>
              <a:srgbClr val="00CC00"/>
            </a:solidFill>
          </a:ln>
        </p:spPr>
      </p:pic>
      <p:sp>
        <p:nvSpPr>
          <p:cNvPr id="19" name="Curved Right Arrow 18"/>
          <p:cNvSpPr/>
          <p:nvPr/>
        </p:nvSpPr>
        <p:spPr>
          <a:xfrm rot="20738743">
            <a:off x="2398160" y="4626243"/>
            <a:ext cx="521970" cy="1097279"/>
          </a:xfrm>
          <a:prstGeom prst="curvedRightArrow">
            <a:avLst/>
          </a:prstGeom>
          <a:solidFill>
            <a:srgbClr val="FF0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038067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628" y="1319210"/>
            <a:ext cx="3286584" cy="1562318"/>
          </a:xfrm>
          <a:prstGeom prst="rect">
            <a:avLst/>
          </a:prstGeom>
        </p:spPr>
      </p:pic>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MAIN DATABASE </a:t>
            </a:r>
            <a:r>
              <a:rPr lang="en-US" sz="2900" smtClean="0">
                <a:latin typeface="Times New Roman" panose="02020603050405020304" pitchFamily="18" charset="0"/>
                <a:cs typeface="Times New Roman" panose="02020603050405020304" pitchFamily="18" charset="0"/>
              </a:rPr>
              <a:t>DESIGN (cont.)</a:t>
            </a:r>
            <a:endParaRPr lang="en-US" sz="2900">
              <a:solidFill>
                <a:srgbClr val="002596"/>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bwMode="auto">
          <a:xfrm>
            <a:off x="723900" y="84742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400" smtClean="0">
                <a:latin typeface="Times New Roman" panose="02020603050405020304" pitchFamily="18" charset="0"/>
                <a:cs typeface="Times New Roman" panose="02020603050405020304" pitchFamily="18" charset="0"/>
              </a:rPr>
              <a:t>PLANNER PLANNING FUNCTION – RUNNING DATBASE</a:t>
            </a:r>
            <a:endParaRPr lang="en-US" sz="2400">
              <a:solidFill>
                <a:srgbClr val="002596"/>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bwMode="auto">
          <a:xfrm>
            <a:off x="3840480" y="1335054"/>
            <a:ext cx="5200650" cy="1431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marL="342900" indent="-342900" algn="l">
              <a:buFont typeface="Wingdings" pitchFamily="2" charset="2"/>
              <a:buChar char="q"/>
              <a:tabLst>
                <a:tab pos="3200400" algn="ctr"/>
              </a:tabLst>
            </a:pPr>
            <a:r>
              <a:rPr lang="en-US" sz="1600" smtClean="0">
                <a:solidFill>
                  <a:srgbClr val="0000FF"/>
                </a:solidFill>
                <a:latin typeface="Times New Roman" pitchFamily="18" charset="0"/>
                <a:cs typeface="Times New Roman" pitchFamily="18" charset="0"/>
              </a:rPr>
              <a:t>[*].[</a:t>
            </a:r>
            <a:r>
              <a:rPr lang="en-US" sz="1600">
                <a:solidFill>
                  <a:srgbClr val="0000FF"/>
                </a:solidFill>
                <a:latin typeface="Times New Roman" pitchFamily="18" charset="0"/>
                <a:cs typeface="Times New Roman" pitchFamily="18" charset="0"/>
              </a:rPr>
              <a:t>dbo</a:t>
            </a:r>
            <a:r>
              <a:rPr lang="en-US" sz="1600">
                <a:solidFill>
                  <a:srgbClr val="0000FF"/>
                </a:solidFill>
                <a:latin typeface="Times New Roman" pitchFamily="18" charset="0"/>
                <a:cs typeface="Times New Roman" pitchFamily="18" charset="0"/>
              </a:rPr>
              <a:t>].[OpenPOPlannerInterruptingRecord]</a:t>
            </a:r>
            <a:r>
              <a:rPr lang="en-US" sz="1600" smtClean="0">
                <a:latin typeface="Times New Roman" pitchFamily="18" charset="0"/>
                <a:cs typeface="Times New Roman" pitchFamily="18" charset="0"/>
              </a:rPr>
              <a:t>: </a:t>
            </a:r>
            <a:r>
              <a:rPr lang="en-US" sz="1600" b="0">
                <a:latin typeface="Times New Roman" pitchFamily="18" charset="0"/>
                <a:cs typeface="Times New Roman" pitchFamily="18" charset="0"/>
              </a:rPr>
              <a:t>this database captures </a:t>
            </a:r>
            <a:r>
              <a:rPr lang="en-US" sz="1600" b="0">
                <a:latin typeface="Times New Roman" pitchFamily="18" charset="0"/>
                <a:cs typeface="Times New Roman" pitchFamily="18" charset="0"/>
              </a:rPr>
              <a:t>all </a:t>
            </a:r>
            <a:r>
              <a:rPr lang="en-US" sz="1600" b="0" smtClean="0">
                <a:latin typeface="Times New Roman" pitchFamily="18" charset="0"/>
                <a:cs typeface="Times New Roman" pitchFamily="18" charset="0"/>
              </a:rPr>
              <a:t>actions which Planners do to change the information of Production Order on Kitting’s Production Plans after loading/updating into Kitting’s database</a:t>
            </a:r>
            <a:endParaRPr lang="en-US" sz="1600" b="0">
              <a:latin typeface="Times New Roman" pitchFamily="18" charset="0"/>
              <a:cs typeface="Times New Roman" pitchFamily="18" charset="0"/>
            </a:endParaRPr>
          </a:p>
        </p:txBody>
      </p:sp>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 y="3053522"/>
            <a:ext cx="8318502" cy="2596734"/>
          </a:xfrm>
          <a:prstGeom prst="rect">
            <a:avLst/>
          </a:prstGeom>
          <a:ln w="38100">
            <a:solidFill>
              <a:srgbClr val="00CC00"/>
            </a:solidFill>
          </a:ln>
        </p:spPr>
      </p:pic>
    </p:spTree>
    <p:extLst>
      <p:ext uri="{BB962C8B-B14F-4D97-AF65-F5344CB8AC3E}">
        <p14:creationId xmlns:p14="http://schemas.microsoft.com/office/powerpoint/2010/main" val="30839827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MAIN DATABASE </a:t>
            </a:r>
            <a:r>
              <a:rPr lang="en-US" sz="2900" smtClean="0">
                <a:latin typeface="Times New Roman" panose="02020603050405020304" pitchFamily="18" charset="0"/>
                <a:cs typeface="Times New Roman" panose="02020603050405020304" pitchFamily="18" charset="0"/>
              </a:rPr>
              <a:t>DESIGN (cont.)</a:t>
            </a:r>
            <a:endParaRPr lang="en-US" sz="2900">
              <a:solidFill>
                <a:srgbClr val="002596"/>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bwMode="auto">
          <a:xfrm>
            <a:off x="723900" y="84742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200">
                <a:latin typeface="Times New Roman" panose="02020603050405020304" pitchFamily="18" charset="0"/>
                <a:cs typeface="Times New Roman" panose="02020603050405020304" pitchFamily="18" charset="0"/>
              </a:rPr>
              <a:t>WAREHOUSE KITTING FUNCTION  – RUNNING DATBASE</a:t>
            </a:r>
            <a:endParaRPr lang="en-US" sz="2200">
              <a:solidFill>
                <a:srgbClr val="002596"/>
              </a:solidFill>
              <a:latin typeface="Times New Roman" panose="02020603050405020304" pitchFamily="18" charset="0"/>
              <a:cs typeface="Times New Roman" panose="02020603050405020304" pitchFamily="18" charset="0"/>
            </a:endParaRPr>
          </a:p>
        </p:txBody>
      </p:sp>
      <p:sp>
        <p:nvSpPr>
          <p:cNvPr id="11" name="Title 1"/>
          <p:cNvSpPr txBox="1">
            <a:spLocks/>
          </p:cNvSpPr>
          <p:nvPr/>
        </p:nvSpPr>
        <p:spPr bwMode="auto">
          <a:xfrm>
            <a:off x="3990240" y="1335054"/>
            <a:ext cx="5050889" cy="1431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marL="342900" indent="-342900" algn="l">
              <a:buFont typeface="Wingdings" pitchFamily="2" charset="2"/>
              <a:buChar char="q"/>
              <a:tabLst>
                <a:tab pos="3200400" algn="ctr"/>
              </a:tabLst>
            </a:pPr>
            <a:r>
              <a:rPr lang="en-US" sz="1600" smtClean="0">
                <a:solidFill>
                  <a:srgbClr val="0000FF"/>
                </a:solidFill>
                <a:latin typeface="Times New Roman" pitchFamily="18" charset="0"/>
                <a:cs typeface="Times New Roman" pitchFamily="18" charset="0"/>
              </a:rPr>
              <a:t>[*].[</a:t>
            </a:r>
            <a:r>
              <a:rPr lang="en-US" sz="1600">
                <a:solidFill>
                  <a:srgbClr val="0000FF"/>
                </a:solidFill>
                <a:latin typeface="Times New Roman" pitchFamily="18" charset="0"/>
                <a:cs typeface="Times New Roman" pitchFamily="18" charset="0"/>
              </a:rPr>
              <a:t>dbo</a:t>
            </a:r>
            <a:r>
              <a:rPr lang="en-US" sz="1600">
                <a:solidFill>
                  <a:srgbClr val="0000FF"/>
                </a:solidFill>
                <a:latin typeface="Times New Roman" pitchFamily="18" charset="0"/>
                <a:cs typeface="Times New Roman" pitchFamily="18" charset="0"/>
              </a:rPr>
              <a:t>].[PulledListShiftvsSectorLog]</a:t>
            </a:r>
            <a:r>
              <a:rPr lang="en-US" sz="1600" smtClean="0">
                <a:latin typeface="Times New Roman" pitchFamily="18" charset="0"/>
                <a:cs typeface="Times New Roman" pitchFamily="18" charset="0"/>
              </a:rPr>
              <a:t>: </a:t>
            </a:r>
            <a:r>
              <a:rPr lang="en-US" sz="1600" b="0">
                <a:latin typeface="Times New Roman" pitchFamily="18" charset="0"/>
                <a:cs typeface="Times New Roman" pitchFamily="18" charset="0"/>
              </a:rPr>
              <a:t>this database </a:t>
            </a:r>
            <a:r>
              <a:rPr lang="en-US" sz="1600" b="0">
                <a:latin typeface="Times New Roman" pitchFamily="18" charset="0"/>
                <a:cs typeface="Times New Roman" pitchFamily="18" charset="0"/>
              </a:rPr>
              <a:t>captures </a:t>
            </a:r>
            <a:r>
              <a:rPr lang="en-US" sz="1600" b="0" smtClean="0">
                <a:latin typeface="Times New Roman" pitchFamily="18" charset="0"/>
                <a:cs typeface="Times New Roman" pitchFamily="18" charset="0"/>
              </a:rPr>
              <a:t>the list of materials after Warehouse teams do pulled list of materials/prepare the materials list.</a:t>
            </a:r>
            <a:endParaRPr lang="en-US" sz="1600" b="0">
              <a:latin typeface="Times New Roman" pitchFamily="18" charset="0"/>
              <a:cs typeface="Times New Roman" pitchFamily="18"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78" y="1379674"/>
            <a:ext cx="3134163" cy="2972215"/>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911" y="2989036"/>
            <a:ext cx="8283575" cy="2291061"/>
          </a:xfrm>
          <a:prstGeom prst="rect">
            <a:avLst/>
          </a:prstGeom>
          <a:ln w="38100">
            <a:solidFill>
              <a:srgbClr val="00CC00"/>
            </a:solidFill>
          </a:ln>
        </p:spPr>
      </p:pic>
      <p:pic>
        <p:nvPicPr>
          <p:cNvPr id="16" name="Picture 15"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07278" y="3658708"/>
            <a:ext cx="1324248" cy="1892300"/>
          </a:xfrm>
          <a:prstGeom prst="rect">
            <a:avLst/>
          </a:prstGeom>
        </p:spPr>
      </p:pic>
      <p:pic>
        <p:nvPicPr>
          <p:cNvPr id="17" name="Picture 16" descr="Screen Clippi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8830" y="4351889"/>
            <a:ext cx="1334597" cy="1905000"/>
          </a:xfrm>
          <a:prstGeom prst="rect">
            <a:avLst/>
          </a:prstGeom>
        </p:spPr>
      </p:pic>
      <p:pic>
        <p:nvPicPr>
          <p:cNvPr id="18" name="Picture 17" descr="Screen Clipp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5504" y="5718171"/>
            <a:ext cx="761143" cy="1077435"/>
          </a:xfrm>
          <a:prstGeom prst="rect">
            <a:avLst/>
          </a:prstGeom>
        </p:spPr>
      </p:pic>
      <p:sp>
        <p:nvSpPr>
          <p:cNvPr id="15" name="Curved Right Arrow 14"/>
          <p:cNvSpPr/>
          <p:nvPr/>
        </p:nvSpPr>
        <p:spPr>
          <a:xfrm rot="20056169">
            <a:off x="4325385" y="4027162"/>
            <a:ext cx="521970" cy="1097279"/>
          </a:xfrm>
          <a:prstGeom prst="curvedRightArrow">
            <a:avLst/>
          </a:prstGeom>
          <a:solidFill>
            <a:srgbClr val="FF0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05781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2766060"/>
            <a:ext cx="5658640" cy="2600688"/>
          </a:xfrm>
          <a:prstGeom prst="rect">
            <a:avLst/>
          </a:prstGeom>
          <a:ln w="38100">
            <a:solidFill>
              <a:srgbClr val="00CC00"/>
            </a:solidFill>
          </a:ln>
        </p:spPr>
      </p:pic>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MAIN DATABASE </a:t>
            </a:r>
            <a:r>
              <a:rPr lang="en-US" sz="2900" smtClean="0">
                <a:latin typeface="Times New Roman" panose="02020603050405020304" pitchFamily="18" charset="0"/>
                <a:cs typeface="Times New Roman" panose="02020603050405020304" pitchFamily="18" charset="0"/>
              </a:rPr>
              <a:t>DESIGN (cont.)</a:t>
            </a:r>
            <a:endParaRPr lang="en-US" sz="2900">
              <a:solidFill>
                <a:srgbClr val="002596"/>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bwMode="auto">
          <a:xfrm>
            <a:off x="723900" y="84742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200">
                <a:latin typeface="Times New Roman" panose="02020603050405020304" pitchFamily="18" charset="0"/>
                <a:cs typeface="Times New Roman" panose="02020603050405020304" pitchFamily="18" charset="0"/>
              </a:rPr>
              <a:t>WAREHOUSE KITTING FUNCTION  – RUNNING DATBASE</a:t>
            </a:r>
            <a:endParaRPr lang="en-US" sz="2200">
              <a:solidFill>
                <a:srgbClr val="002596"/>
              </a:solidFill>
              <a:latin typeface="Times New Roman" panose="02020603050405020304" pitchFamily="18" charset="0"/>
              <a:cs typeface="Times New Roman" panose="02020603050405020304" pitchFamily="18" charset="0"/>
            </a:endParaRPr>
          </a:p>
        </p:txBody>
      </p:sp>
      <p:sp>
        <p:nvSpPr>
          <p:cNvPr id="11" name="Title 1"/>
          <p:cNvSpPr txBox="1">
            <a:spLocks/>
          </p:cNvSpPr>
          <p:nvPr/>
        </p:nvSpPr>
        <p:spPr bwMode="auto">
          <a:xfrm>
            <a:off x="4126230" y="1335054"/>
            <a:ext cx="4914900" cy="1291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fontAlgn="auto">
              <a:spcBef>
                <a:spcPts val="0"/>
              </a:spcBef>
              <a:spcAft>
                <a:spcPts val="0"/>
              </a:spcAft>
              <a:defRPr/>
            </a:pPr>
            <a:r>
              <a:rPr lang="en-US" sz="1600" smtClean="0">
                <a:solidFill>
                  <a:srgbClr val="0000FF"/>
                </a:solidFill>
                <a:latin typeface="Times New Roman" pitchFamily="18" charset="0"/>
                <a:cs typeface="Times New Roman" pitchFamily="18" charset="0"/>
              </a:rPr>
              <a:t>[*].[</a:t>
            </a:r>
            <a:r>
              <a:rPr lang="en-US" sz="1600">
                <a:solidFill>
                  <a:srgbClr val="0000FF"/>
                </a:solidFill>
                <a:latin typeface="Times New Roman" pitchFamily="18" charset="0"/>
                <a:cs typeface="Times New Roman" pitchFamily="18" charset="0"/>
              </a:rPr>
              <a:t>dbo</a:t>
            </a:r>
            <a:r>
              <a:rPr lang="en-US" sz="1600">
                <a:solidFill>
                  <a:srgbClr val="0000FF"/>
                </a:solidFill>
                <a:latin typeface="Times New Roman" pitchFamily="18" charset="0"/>
                <a:cs typeface="Times New Roman" pitchFamily="18" charset="0"/>
              </a:rPr>
              <a:t>].[PlanningPOUserRight]</a:t>
            </a:r>
            <a:r>
              <a:rPr lang="en-US" sz="1600" smtClean="0">
                <a:latin typeface="Times New Roman" pitchFamily="18" charset="0"/>
                <a:cs typeface="Times New Roman" pitchFamily="18" charset="0"/>
              </a:rPr>
              <a:t>: </a:t>
            </a:r>
            <a:r>
              <a:rPr lang="en-US" sz="1600" b="0">
                <a:latin typeface="Times New Roman" pitchFamily="18" charset="0"/>
                <a:cs typeface="Times New Roman" pitchFamily="18" charset="0"/>
              </a:rPr>
              <a:t>this </a:t>
            </a:r>
            <a:r>
              <a:rPr lang="en-US" sz="1600" b="0">
                <a:latin typeface="Times New Roman" pitchFamily="18" charset="0"/>
                <a:cs typeface="Times New Roman" pitchFamily="18" charset="0"/>
              </a:rPr>
              <a:t>database </a:t>
            </a:r>
            <a:r>
              <a:rPr lang="en-US" sz="1600" b="0" smtClean="0">
                <a:latin typeface="Times New Roman" pitchFamily="18" charset="0"/>
                <a:cs typeface="Times New Roman" pitchFamily="18" charset="0"/>
              </a:rPr>
              <a:t>control the </a:t>
            </a:r>
            <a:r>
              <a:rPr lang="en-US" sz="1600" b="0">
                <a:latin typeface="Times New Roman" panose="02020603050405020304" pitchFamily="18" charset="0"/>
                <a:cs typeface="Times New Roman" panose="02020603050405020304" pitchFamily="18" charset="0"/>
                <a:sym typeface="Wingdings" panose="05000000000000000000" pitchFamily="2" charset="2"/>
              </a:rPr>
              <a:t>unlock </a:t>
            </a:r>
            <a:r>
              <a:rPr lang="en-US" sz="1600" b="0">
                <a:latin typeface="Times New Roman" panose="02020603050405020304" pitchFamily="18" charset="0"/>
                <a:cs typeface="Times New Roman" panose="02020603050405020304" pitchFamily="18" charset="0"/>
                <a:sym typeface="Wingdings" panose="05000000000000000000" pitchFamily="2" charset="2"/>
              </a:rPr>
              <a:t>function </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to allow/or not allow Planner to breake </a:t>
            </a:r>
            <a:r>
              <a:rPr lang="en-US" sz="1600" b="0">
                <a:latin typeface="Times New Roman" panose="02020603050405020304" pitchFamily="18" charset="0"/>
                <a:cs typeface="Times New Roman" panose="02020603050405020304" pitchFamily="18" charset="0"/>
                <a:sym typeface="Wingdings" panose="05000000000000000000" pitchFamily="2" charset="2"/>
              </a:rPr>
              <a:t>the normal rule </a:t>
            </a:r>
            <a:r>
              <a:rPr lang="en-US" sz="1600" b="0">
                <a:latin typeface="Times New Roman" panose="02020603050405020304" pitchFamily="18" charset="0"/>
                <a:cs typeface="Times New Roman" panose="02020603050405020304" pitchFamily="18" charset="0"/>
                <a:sym typeface="Wingdings" panose="05000000000000000000" pitchFamily="2" charset="2"/>
              </a:rPr>
              <a:t>following </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process</a:t>
            </a:r>
            <a:r>
              <a:rPr lang="en-US" sz="1600" b="0">
                <a:latin typeface="Times New Roman" panose="02020603050405020304" pitchFamily="18" charset="0"/>
                <a:cs typeface="Times New Roman" panose="02020603050405020304" pitchFamily="18" charset="0"/>
                <a:sym typeface="Wingdings" panose="05000000000000000000" pitchFamily="2" charset="2"/>
              </a:rPr>
              <a:t> </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to add/modify the Production Plan in Kitting’s database for urgent case</a:t>
            </a:r>
            <a:endParaRPr lang="en-US" sz="1600" b="0">
              <a:latin typeface="Times New Roman" pitchFamily="18" charset="0"/>
              <a:cs typeface="Times New Roman" pitchFamily="18" charset="0"/>
            </a:endParaRPr>
          </a:p>
        </p:txBody>
      </p:sp>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 y="1273489"/>
            <a:ext cx="3258005" cy="1352739"/>
          </a:xfrm>
          <a:prstGeom prst="rect">
            <a:avLst/>
          </a:prstGeom>
        </p:spPr>
      </p:pic>
    </p:spTree>
    <p:extLst>
      <p:ext uri="{BB962C8B-B14F-4D97-AF65-F5344CB8AC3E}">
        <p14:creationId xmlns:p14="http://schemas.microsoft.com/office/powerpoint/2010/main" val="29950515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MAIN DATABASE </a:t>
            </a:r>
            <a:r>
              <a:rPr lang="en-US" sz="2900" smtClean="0">
                <a:latin typeface="Times New Roman" panose="02020603050405020304" pitchFamily="18" charset="0"/>
                <a:cs typeface="Times New Roman" panose="02020603050405020304" pitchFamily="18" charset="0"/>
              </a:rPr>
              <a:t>DESIGN (cont.)</a:t>
            </a:r>
            <a:endParaRPr lang="en-US" sz="2900">
              <a:solidFill>
                <a:srgbClr val="002596"/>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bwMode="auto">
          <a:xfrm>
            <a:off x="723900" y="84742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200">
                <a:latin typeface="Times New Roman" panose="02020603050405020304" pitchFamily="18" charset="0"/>
                <a:cs typeface="Times New Roman" panose="02020603050405020304" pitchFamily="18" charset="0"/>
              </a:rPr>
              <a:t>WAREHOUSE KITTING FUNCTION  – RUNNING DATBASE</a:t>
            </a:r>
            <a:endParaRPr lang="en-US" sz="2200">
              <a:solidFill>
                <a:srgbClr val="002596"/>
              </a:solidFill>
              <a:latin typeface="Times New Roman" panose="02020603050405020304" pitchFamily="18" charset="0"/>
              <a:cs typeface="Times New Roman" panose="02020603050405020304" pitchFamily="18" charset="0"/>
            </a:endParaRPr>
          </a:p>
        </p:txBody>
      </p:sp>
      <p:sp>
        <p:nvSpPr>
          <p:cNvPr id="11" name="Title 1"/>
          <p:cNvSpPr txBox="1">
            <a:spLocks/>
          </p:cNvSpPr>
          <p:nvPr/>
        </p:nvSpPr>
        <p:spPr bwMode="auto">
          <a:xfrm>
            <a:off x="3972378" y="1335054"/>
            <a:ext cx="5068751" cy="1431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marL="342900" indent="-342900" algn="l">
              <a:buFont typeface="Wingdings" pitchFamily="2" charset="2"/>
              <a:buChar char="q"/>
              <a:tabLst>
                <a:tab pos="3200400" algn="ctr"/>
              </a:tabLst>
            </a:pPr>
            <a:r>
              <a:rPr lang="en-US" sz="1600" smtClean="0">
                <a:solidFill>
                  <a:srgbClr val="0000FF"/>
                </a:solidFill>
                <a:latin typeface="Times New Roman" pitchFamily="18" charset="0"/>
                <a:cs typeface="Times New Roman" pitchFamily="18" charset="0"/>
              </a:rPr>
              <a:t>[*].[</a:t>
            </a:r>
            <a:r>
              <a:rPr lang="en-US" sz="1600">
                <a:solidFill>
                  <a:srgbClr val="0000FF"/>
                </a:solidFill>
                <a:latin typeface="Times New Roman" pitchFamily="18" charset="0"/>
                <a:cs typeface="Times New Roman" pitchFamily="18" charset="0"/>
              </a:rPr>
              <a:t>dbo</a:t>
            </a:r>
            <a:r>
              <a:rPr lang="en-US" sz="1600">
                <a:solidFill>
                  <a:srgbClr val="0000FF"/>
                </a:solidFill>
                <a:latin typeface="Times New Roman" pitchFamily="18" charset="0"/>
                <a:cs typeface="Times New Roman" pitchFamily="18" charset="0"/>
              </a:rPr>
              <a:t>].[POpairunderCO]</a:t>
            </a:r>
            <a:r>
              <a:rPr lang="en-US" sz="1600" smtClean="0">
                <a:latin typeface="Times New Roman" pitchFamily="18" charset="0"/>
                <a:cs typeface="Times New Roman" pitchFamily="18" charset="0"/>
              </a:rPr>
              <a:t>: </a:t>
            </a:r>
            <a:r>
              <a:rPr lang="en-US" sz="1600" b="0">
                <a:latin typeface="Times New Roman" pitchFamily="18" charset="0"/>
                <a:cs typeface="Times New Roman" pitchFamily="18" charset="0"/>
              </a:rPr>
              <a:t>this </a:t>
            </a:r>
            <a:r>
              <a:rPr lang="en-US" sz="1600" b="0">
                <a:latin typeface="Times New Roman" pitchFamily="18" charset="0"/>
                <a:cs typeface="Times New Roman" pitchFamily="18" charset="0"/>
              </a:rPr>
              <a:t>database </a:t>
            </a:r>
            <a:r>
              <a:rPr lang="en-US" sz="1600" b="0" smtClean="0">
                <a:latin typeface="Times New Roman" pitchFamily="18" charset="0"/>
                <a:cs typeface="Times New Roman" pitchFamily="18" charset="0"/>
              </a:rPr>
              <a:t>captures/tracking the progress of preparing materials at Warehouse.</a:t>
            </a:r>
            <a:endParaRPr lang="en-US" sz="1600" b="0">
              <a:latin typeface="Times New Roman" pitchFamily="18" charset="0"/>
              <a:cs typeface="Times New Roman" pitchFamily="18" charset="0"/>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236208"/>
            <a:ext cx="3248479" cy="1962424"/>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52" y="3074670"/>
            <a:ext cx="6639852" cy="2781688"/>
          </a:xfrm>
          <a:prstGeom prst="rect">
            <a:avLst/>
          </a:prstGeom>
          <a:ln w="38100">
            <a:solidFill>
              <a:srgbClr val="00CC00"/>
            </a:solidFill>
          </a:ln>
        </p:spPr>
      </p:pic>
      <p:pic>
        <p:nvPicPr>
          <p:cNvPr id="14" name="Picture 13"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139" y="4000808"/>
            <a:ext cx="6435090" cy="2209880"/>
          </a:xfrm>
          <a:prstGeom prst="rect">
            <a:avLst/>
          </a:prstGeom>
        </p:spPr>
      </p:pic>
      <p:sp>
        <p:nvSpPr>
          <p:cNvPr id="5" name="Rectangle 4"/>
          <p:cNvSpPr/>
          <p:nvPr/>
        </p:nvSpPr>
        <p:spPr>
          <a:xfrm>
            <a:off x="6183630" y="4149090"/>
            <a:ext cx="2331720" cy="2160270"/>
          </a:xfrm>
          <a:prstGeom prst="rect">
            <a:avLst/>
          </a:prstGeom>
          <a:noFill/>
          <a:ln w="57150">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126444" y="4046528"/>
            <a:ext cx="2468916" cy="2354272"/>
          </a:xfrm>
          <a:prstGeom prst="rect">
            <a:avLst/>
          </a:prstGeom>
          <a:noFill/>
          <a:ln w="57150">
            <a:solidFill>
              <a:srgbClr val="00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rved Right Arrow 15"/>
          <p:cNvSpPr/>
          <p:nvPr/>
        </p:nvSpPr>
        <p:spPr>
          <a:xfrm rot="20056169">
            <a:off x="5772475" y="3741411"/>
            <a:ext cx="521970" cy="1097279"/>
          </a:xfrm>
          <a:prstGeom prst="curvedRightArrow">
            <a:avLst/>
          </a:prstGeom>
          <a:solidFill>
            <a:srgbClr val="FF0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950515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MAIN DATABASE </a:t>
            </a:r>
            <a:r>
              <a:rPr lang="en-US" sz="2900" smtClean="0">
                <a:latin typeface="Times New Roman" panose="02020603050405020304" pitchFamily="18" charset="0"/>
                <a:cs typeface="Times New Roman" panose="02020603050405020304" pitchFamily="18" charset="0"/>
              </a:rPr>
              <a:t>DESIGN (cont.)</a:t>
            </a:r>
            <a:endParaRPr lang="en-US" sz="2900">
              <a:solidFill>
                <a:srgbClr val="002596"/>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bwMode="auto">
          <a:xfrm>
            <a:off x="723900" y="84742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200">
                <a:latin typeface="Times New Roman" panose="02020603050405020304" pitchFamily="18" charset="0"/>
                <a:cs typeface="Times New Roman" panose="02020603050405020304" pitchFamily="18" charset="0"/>
              </a:rPr>
              <a:t>PRODUCTION RUNNING FUNCTION  – RUNNING DATBASE</a:t>
            </a:r>
            <a:endParaRPr lang="en-US" sz="2200">
              <a:solidFill>
                <a:srgbClr val="002596"/>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bwMode="auto">
          <a:xfrm>
            <a:off x="3972378" y="1335054"/>
            <a:ext cx="5068751" cy="825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marL="342900" indent="-342900" algn="l">
              <a:buFont typeface="Wingdings" pitchFamily="2" charset="2"/>
              <a:buChar char="q"/>
              <a:tabLst>
                <a:tab pos="3200400" algn="ctr"/>
              </a:tabLst>
            </a:pPr>
            <a:r>
              <a:rPr lang="en-US" sz="1600" smtClean="0">
                <a:solidFill>
                  <a:srgbClr val="0000FF"/>
                </a:solidFill>
                <a:latin typeface="Times New Roman" pitchFamily="18" charset="0"/>
                <a:cs typeface="Times New Roman" pitchFamily="18" charset="0"/>
              </a:rPr>
              <a:t>[*].[</a:t>
            </a:r>
            <a:r>
              <a:rPr lang="en-US" sz="1600">
                <a:solidFill>
                  <a:srgbClr val="0000FF"/>
                </a:solidFill>
                <a:latin typeface="Times New Roman" pitchFamily="18" charset="0"/>
                <a:cs typeface="Times New Roman" pitchFamily="18" charset="0"/>
              </a:rPr>
              <a:t>dbo</a:t>
            </a:r>
            <a:r>
              <a:rPr lang="en-US" sz="1600">
                <a:solidFill>
                  <a:srgbClr val="0000FF"/>
                </a:solidFill>
                <a:latin typeface="Times New Roman" pitchFamily="18" charset="0"/>
                <a:cs typeface="Times New Roman" pitchFamily="18" charset="0"/>
              </a:rPr>
              <a:t>].[ProductionDowntimeRecord]</a:t>
            </a:r>
            <a:r>
              <a:rPr lang="en-US" sz="1600" smtClean="0">
                <a:latin typeface="Times New Roman" pitchFamily="18" charset="0"/>
                <a:cs typeface="Times New Roman" pitchFamily="18" charset="0"/>
              </a:rPr>
              <a:t>: </a:t>
            </a:r>
            <a:r>
              <a:rPr lang="en-US" sz="1600" b="0">
                <a:latin typeface="Times New Roman" pitchFamily="18" charset="0"/>
                <a:cs typeface="Times New Roman" pitchFamily="18" charset="0"/>
              </a:rPr>
              <a:t>this </a:t>
            </a:r>
            <a:r>
              <a:rPr lang="en-US" sz="1600" b="0">
                <a:latin typeface="Times New Roman" pitchFamily="18" charset="0"/>
                <a:cs typeface="Times New Roman" pitchFamily="18" charset="0"/>
              </a:rPr>
              <a:t>database </a:t>
            </a:r>
            <a:r>
              <a:rPr lang="en-US" sz="1600" b="0" smtClean="0">
                <a:latin typeface="Times New Roman" pitchFamily="18" charset="0"/>
                <a:cs typeface="Times New Roman" pitchFamily="18" charset="0"/>
              </a:rPr>
              <a:t>captures the issues cause Production Order going to be pending from Production Plan.</a:t>
            </a:r>
            <a:endParaRPr lang="en-US" sz="1600" b="0">
              <a:latin typeface="Times New Roman" pitchFamily="18" charset="0"/>
              <a:cs typeface="Times New Roman" pitchFamily="18"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232265"/>
            <a:ext cx="3296110" cy="4639323"/>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 y="3003752"/>
            <a:ext cx="7791450" cy="1737582"/>
          </a:xfrm>
          <a:prstGeom prst="rect">
            <a:avLst/>
          </a:prstGeom>
          <a:ln w="38100">
            <a:solidFill>
              <a:srgbClr val="00CC00"/>
            </a:solidFill>
          </a:ln>
        </p:spPr>
      </p:pic>
      <p:pic>
        <p:nvPicPr>
          <p:cNvPr id="4" name="Picture 3"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885" y="3551926"/>
            <a:ext cx="7726680" cy="1931670"/>
          </a:xfrm>
          <a:prstGeom prst="rect">
            <a:avLst/>
          </a:prstGeom>
          <a:ln w="38100">
            <a:solidFill>
              <a:srgbClr val="00CC00"/>
            </a:solidFill>
          </a:ln>
        </p:spPr>
      </p:pic>
      <p:pic>
        <p:nvPicPr>
          <p:cNvPr id="5" name="Picture 4"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3060" y="3872543"/>
            <a:ext cx="3218020" cy="1974246"/>
          </a:xfrm>
          <a:prstGeom prst="rect">
            <a:avLst/>
          </a:prstGeom>
          <a:ln w="38100">
            <a:solidFill>
              <a:srgbClr val="00CC00"/>
            </a:solidFill>
          </a:ln>
        </p:spPr>
      </p:pic>
    </p:spTree>
    <p:extLst>
      <p:ext uri="{BB962C8B-B14F-4D97-AF65-F5344CB8AC3E}">
        <p14:creationId xmlns:p14="http://schemas.microsoft.com/office/powerpoint/2010/main" val="14749709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MAIN DATABASE </a:t>
            </a:r>
            <a:r>
              <a:rPr lang="en-US" sz="2900" smtClean="0">
                <a:latin typeface="Times New Roman" panose="02020603050405020304" pitchFamily="18" charset="0"/>
                <a:cs typeface="Times New Roman" panose="02020603050405020304" pitchFamily="18" charset="0"/>
              </a:rPr>
              <a:t>DESIGN (cont.)</a:t>
            </a:r>
            <a:endParaRPr lang="en-US" sz="2900">
              <a:solidFill>
                <a:srgbClr val="002596"/>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bwMode="auto">
          <a:xfrm>
            <a:off x="723900" y="84742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200">
                <a:latin typeface="Times New Roman" panose="02020603050405020304" pitchFamily="18" charset="0"/>
                <a:cs typeface="Times New Roman" panose="02020603050405020304" pitchFamily="18" charset="0"/>
              </a:rPr>
              <a:t>PRODUCTION RUNNING FUNCTION  – RUNNING DATBASE</a:t>
            </a:r>
            <a:endParaRPr lang="en-US" sz="2200">
              <a:solidFill>
                <a:srgbClr val="002596"/>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bwMode="auto">
          <a:xfrm>
            <a:off x="3972378" y="1335054"/>
            <a:ext cx="5068751" cy="1431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marL="342900" indent="-342900" algn="l">
              <a:buFont typeface="Wingdings" pitchFamily="2" charset="2"/>
              <a:buChar char="q"/>
              <a:tabLst>
                <a:tab pos="3200400" algn="ctr"/>
              </a:tabLst>
            </a:pPr>
            <a:r>
              <a:rPr lang="en-US" sz="1600" smtClean="0">
                <a:solidFill>
                  <a:srgbClr val="0000FF"/>
                </a:solidFill>
                <a:latin typeface="Times New Roman" pitchFamily="18" charset="0"/>
                <a:cs typeface="Times New Roman" pitchFamily="18" charset="0"/>
              </a:rPr>
              <a:t>[*].[</a:t>
            </a:r>
            <a:r>
              <a:rPr lang="en-US" sz="1600">
                <a:solidFill>
                  <a:srgbClr val="0000FF"/>
                </a:solidFill>
                <a:latin typeface="Times New Roman" pitchFamily="18" charset="0"/>
                <a:cs typeface="Times New Roman" pitchFamily="18" charset="0"/>
              </a:rPr>
              <a:t>dbo</a:t>
            </a:r>
            <a:r>
              <a:rPr lang="en-US" sz="1600">
                <a:solidFill>
                  <a:srgbClr val="0000FF"/>
                </a:solidFill>
                <a:latin typeface="Times New Roman" pitchFamily="18" charset="0"/>
                <a:cs typeface="Times New Roman" pitchFamily="18" charset="0"/>
              </a:rPr>
              <a:t>].[ProductionCPHTracking]</a:t>
            </a:r>
            <a:r>
              <a:rPr lang="en-US" sz="1600" smtClean="0">
                <a:latin typeface="Times New Roman" pitchFamily="18" charset="0"/>
                <a:cs typeface="Times New Roman" pitchFamily="18" charset="0"/>
              </a:rPr>
              <a:t>: </a:t>
            </a:r>
            <a:r>
              <a:rPr lang="en-US" sz="1600" b="0">
                <a:latin typeface="Times New Roman" pitchFamily="18" charset="0"/>
                <a:cs typeface="Times New Roman" pitchFamily="18" charset="0"/>
              </a:rPr>
              <a:t>this </a:t>
            </a:r>
            <a:r>
              <a:rPr lang="en-US" sz="1600" b="0">
                <a:latin typeface="Times New Roman" pitchFamily="18" charset="0"/>
                <a:cs typeface="Times New Roman" pitchFamily="18" charset="0"/>
              </a:rPr>
              <a:t>database </a:t>
            </a:r>
            <a:r>
              <a:rPr lang="en-US" sz="1600" b="0" smtClean="0">
                <a:latin typeface="Times New Roman" pitchFamily="18" charset="0"/>
                <a:cs typeface="Times New Roman" pitchFamily="18" charset="0"/>
              </a:rPr>
              <a:t>captures/tracking the capacity according to Production Order</a:t>
            </a:r>
            <a:endParaRPr lang="en-US" sz="1600" b="0">
              <a:latin typeface="Times New Roman" pitchFamily="18" charset="0"/>
              <a:cs typeface="Times New Roman" pitchFamily="18"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1319209"/>
            <a:ext cx="2830830" cy="5043721"/>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580" y="3273652"/>
            <a:ext cx="7829549" cy="2086404"/>
          </a:xfrm>
          <a:prstGeom prst="rect">
            <a:avLst/>
          </a:prstGeom>
          <a:ln w="38100">
            <a:solidFill>
              <a:srgbClr val="00CC00"/>
            </a:solidFill>
          </a:ln>
        </p:spPr>
      </p:pic>
    </p:spTree>
    <p:extLst>
      <p:ext uri="{BB962C8B-B14F-4D97-AF65-F5344CB8AC3E}">
        <p14:creationId xmlns:p14="http://schemas.microsoft.com/office/powerpoint/2010/main" val="36718424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MAIN DATABASE </a:t>
            </a:r>
            <a:r>
              <a:rPr lang="en-US" sz="2900" smtClean="0">
                <a:latin typeface="Times New Roman" panose="02020603050405020304" pitchFamily="18" charset="0"/>
                <a:cs typeface="Times New Roman" panose="02020603050405020304" pitchFamily="18" charset="0"/>
              </a:rPr>
              <a:t>DESIGN (cont.)</a:t>
            </a:r>
            <a:endParaRPr lang="en-US" sz="2900">
              <a:solidFill>
                <a:srgbClr val="002596"/>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bwMode="auto">
          <a:xfrm>
            <a:off x="723900" y="84742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200">
                <a:latin typeface="Times New Roman" panose="02020603050405020304" pitchFamily="18" charset="0"/>
                <a:cs typeface="Times New Roman" panose="02020603050405020304" pitchFamily="18" charset="0"/>
              </a:rPr>
              <a:t>PRODUCTION RUNNING FUNCTION  – RUNNING DATBASE</a:t>
            </a:r>
            <a:endParaRPr lang="en-US" sz="2200">
              <a:solidFill>
                <a:srgbClr val="002596"/>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bwMode="auto">
          <a:xfrm>
            <a:off x="3972378" y="1335054"/>
            <a:ext cx="5068751" cy="1431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marL="342900" indent="-342900" algn="l">
              <a:buFont typeface="Wingdings" pitchFamily="2" charset="2"/>
              <a:buChar char="q"/>
              <a:tabLst>
                <a:tab pos="3200400" algn="ctr"/>
              </a:tabLst>
            </a:pPr>
            <a:r>
              <a:rPr lang="en-US" sz="1600" smtClean="0">
                <a:solidFill>
                  <a:srgbClr val="0000FF"/>
                </a:solidFill>
                <a:latin typeface="Times New Roman" pitchFamily="18" charset="0"/>
                <a:cs typeface="Times New Roman" pitchFamily="18" charset="0"/>
              </a:rPr>
              <a:t>[*].[</a:t>
            </a:r>
            <a:r>
              <a:rPr lang="en-US" sz="1600">
                <a:solidFill>
                  <a:srgbClr val="0000FF"/>
                </a:solidFill>
                <a:latin typeface="Times New Roman" pitchFamily="18" charset="0"/>
                <a:cs typeface="Times New Roman" pitchFamily="18" charset="0"/>
              </a:rPr>
              <a:t>dbo</a:t>
            </a:r>
            <a:r>
              <a:rPr lang="en-US" sz="1600">
                <a:solidFill>
                  <a:srgbClr val="0000FF"/>
                </a:solidFill>
                <a:latin typeface="Times New Roman" pitchFamily="18" charset="0"/>
                <a:cs typeface="Times New Roman" pitchFamily="18" charset="0"/>
              </a:rPr>
              <a:t>].[</a:t>
            </a:r>
            <a:r>
              <a:rPr lang="en-US" sz="1600" smtClean="0">
                <a:solidFill>
                  <a:srgbClr val="0000FF"/>
                </a:solidFill>
                <a:latin typeface="Times New Roman" pitchFamily="18" charset="0"/>
                <a:cs typeface="Times New Roman" pitchFamily="18" charset="0"/>
              </a:rPr>
              <a:t>ProductionPackagingRecord</a:t>
            </a:r>
            <a:r>
              <a:rPr lang="en-US" sz="1600">
                <a:solidFill>
                  <a:srgbClr val="0000FF"/>
                </a:solidFill>
                <a:latin typeface="Times New Roman" pitchFamily="18" charset="0"/>
                <a:cs typeface="Times New Roman" pitchFamily="18" charset="0"/>
              </a:rPr>
              <a:t>]</a:t>
            </a:r>
            <a:r>
              <a:rPr lang="en-US" sz="1600" smtClean="0">
                <a:latin typeface="Times New Roman" pitchFamily="18" charset="0"/>
                <a:cs typeface="Times New Roman" pitchFamily="18" charset="0"/>
              </a:rPr>
              <a:t>: </a:t>
            </a:r>
            <a:r>
              <a:rPr lang="en-US" sz="1600" b="0">
                <a:latin typeface="Times New Roman" pitchFamily="18" charset="0"/>
                <a:cs typeface="Times New Roman" pitchFamily="18" charset="0"/>
              </a:rPr>
              <a:t>this </a:t>
            </a:r>
            <a:r>
              <a:rPr lang="en-US" sz="1600" b="0">
                <a:latin typeface="Times New Roman" pitchFamily="18" charset="0"/>
                <a:cs typeface="Times New Roman" pitchFamily="18" charset="0"/>
              </a:rPr>
              <a:t>database </a:t>
            </a:r>
            <a:r>
              <a:rPr lang="en-US" sz="1600" b="0" smtClean="0">
                <a:latin typeface="Times New Roman" pitchFamily="18" charset="0"/>
                <a:cs typeface="Times New Roman" pitchFamily="18" charset="0"/>
              </a:rPr>
              <a:t>captures/tracking the information of products being packaged on production lines.</a:t>
            </a:r>
            <a:endParaRPr lang="en-US" sz="1600" b="0">
              <a:latin typeface="Times New Roman" pitchFamily="18" charset="0"/>
              <a:cs typeface="Times New Roman" pitchFamily="18"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319210"/>
            <a:ext cx="3286584" cy="1390844"/>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 y="3024967"/>
            <a:ext cx="5401429" cy="2476846"/>
          </a:xfrm>
          <a:prstGeom prst="rect">
            <a:avLst/>
          </a:prstGeom>
          <a:ln w="38100">
            <a:solidFill>
              <a:srgbClr val="00CC00"/>
            </a:solidFill>
          </a:ln>
        </p:spPr>
      </p:pic>
    </p:spTree>
    <p:extLst>
      <p:ext uri="{BB962C8B-B14F-4D97-AF65-F5344CB8AC3E}">
        <p14:creationId xmlns:p14="http://schemas.microsoft.com/office/powerpoint/2010/main" val="30683781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MAIN DATABASE </a:t>
            </a:r>
            <a:r>
              <a:rPr lang="en-US" sz="2900" smtClean="0">
                <a:latin typeface="Times New Roman" panose="02020603050405020304" pitchFamily="18" charset="0"/>
                <a:cs typeface="Times New Roman" panose="02020603050405020304" pitchFamily="18" charset="0"/>
              </a:rPr>
              <a:t>DESIGN (cont.)</a:t>
            </a:r>
            <a:endParaRPr lang="en-US" sz="2900">
              <a:solidFill>
                <a:srgbClr val="002596"/>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bwMode="auto">
          <a:xfrm>
            <a:off x="723900" y="84742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200">
                <a:latin typeface="Times New Roman" panose="02020603050405020304" pitchFamily="18" charset="0"/>
                <a:cs typeface="Times New Roman" panose="02020603050405020304" pitchFamily="18" charset="0"/>
              </a:rPr>
              <a:t>PRODUCTION RUNNING FUNCTION  – RUNNING DATBASE</a:t>
            </a:r>
            <a:endParaRPr lang="en-US" sz="2200">
              <a:solidFill>
                <a:srgbClr val="002596"/>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bwMode="auto">
          <a:xfrm>
            <a:off x="3972378" y="1335054"/>
            <a:ext cx="5068751" cy="1431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marL="342900" indent="-342900" algn="l">
              <a:buFont typeface="Wingdings" pitchFamily="2" charset="2"/>
              <a:buChar char="q"/>
              <a:tabLst>
                <a:tab pos="3200400" algn="ctr"/>
              </a:tabLst>
            </a:pPr>
            <a:r>
              <a:rPr lang="en-US" sz="1600" smtClean="0">
                <a:solidFill>
                  <a:srgbClr val="0000FF"/>
                </a:solidFill>
                <a:latin typeface="Times New Roman" pitchFamily="18" charset="0"/>
                <a:cs typeface="Times New Roman" pitchFamily="18" charset="0"/>
              </a:rPr>
              <a:t>[*].[</a:t>
            </a:r>
            <a:r>
              <a:rPr lang="en-US" sz="1600">
                <a:solidFill>
                  <a:srgbClr val="0000FF"/>
                </a:solidFill>
                <a:latin typeface="Times New Roman" pitchFamily="18" charset="0"/>
                <a:cs typeface="Times New Roman" pitchFamily="18" charset="0"/>
              </a:rPr>
              <a:t>dbo</a:t>
            </a:r>
            <a:r>
              <a:rPr lang="en-US" sz="1600">
                <a:solidFill>
                  <a:srgbClr val="0000FF"/>
                </a:solidFill>
                <a:latin typeface="Times New Roman" pitchFamily="18" charset="0"/>
                <a:cs typeface="Times New Roman" pitchFamily="18" charset="0"/>
              </a:rPr>
              <a:t>].[</a:t>
            </a:r>
            <a:r>
              <a:rPr lang="en-US" sz="1600" smtClean="0">
                <a:solidFill>
                  <a:srgbClr val="0000FF"/>
                </a:solidFill>
                <a:latin typeface="Times New Roman" pitchFamily="18" charset="0"/>
                <a:cs typeface="Times New Roman" pitchFamily="18" charset="0"/>
              </a:rPr>
              <a:t>ProductionAssemblyRecord</a:t>
            </a:r>
            <a:r>
              <a:rPr lang="en-US" sz="1600">
                <a:solidFill>
                  <a:srgbClr val="0000FF"/>
                </a:solidFill>
                <a:latin typeface="Times New Roman" pitchFamily="18" charset="0"/>
                <a:cs typeface="Times New Roman" pitchFamily="18" charset="0"/>
              </a:rPr>
              <a:t>]</a:t>
            </a:r>
            <a:r>
              <a:rPr lang="en-US" sz="1600" smtClean="0">
                <a:latin typeface="Times New Roman" pitchFamily="18" charset="0"/>
                <a:cs typeface="Times New Roman" pitchFamily="18" charset="0"/>
              </a:rPr>
              <a:t>: </a:t>
            </a:r>
            <a:r>
              <a:rPr lang="en-US" sz="1600" b="0">
                <a:latin typeface="Times New Roman" pitchFamily="18" charset="0"/>
                <a:cs typeface="Times New Roman" pitchFamily="18" charset="0"/>
              </a:rPr>
              <a:t>this </a:t>
            </a:r>
            <a:r>
              <a:rPr lang="en-US" sz="1600" b="0">
                <a:latin typeface="Times New Roman" pitchFamily="18" charset="0"/>
                <a:cs typeface="Times New Roman" pitchFamily="18" charset="0"/>
              </a:rPr>
              <a:t>database </a:t>
            </a:r>
            <a:r>
              <a:rPr lang="en-US" sz="1600" b="0" smtClean="0">
                <a:latin typeface="Times New Roman" pitchFamily="18" charset="0"/>
                <a:cs typeface="Times New Roman" pitchFamily="18" charset="0"/>
              </a:rPr>
              <a:t>captures/tracking </a:t>
            </a:r>
            <a:r>
              <a:rPr lang="en-US" sz="1600" b="0">
                <a:latin typeface="Times New Roman" pitchFamily="18" charset="0"/>
                <a:cs typeface="Times New Roman" pitchFamily="18" charset="0"/>
              </a:rPr>
              <a:t>the information of products </a:t>
            </a:r>
            <a:r>
              <a:rPr lang="en-US" sz="1600" b="0">
                <a:latin typeface="Times New Roman" pitchFamily="18" charset="0"/>
                <a:cs typeface="Times New Roman" pitchFamily="18" charset="0"/>
              </a:rPr>
              <a:t>being </a:t>
            </a:r>
            <a:r>
              <a:rPr lang="en-US" sz="1600" b="0" smtClean="0">
                <a:latin typeface="Times New Roman" pitchFamily="18" charset="0"/>
                <a:cs typeface="Times New Roman" pitchFamily="18" charset="0"/>
              </a:rPr>
              <a:t>assemblied on </a:t>
            </a:r>
            <a:r>
              <a:rPr lang="en-US" sz="1600" b="0">
                <a:latin typeface="Times New Roman" pitchFamily="18" charset="0"/>
                <a:cs typeface="Times New Roman" pitchFamily="18" charset="0"/>
              </a:rPr>
              <a:t>production lines.</a:t>
            </a:r>
            <a:endParaRPr lang="en-US" sz="1600" b="0">
              <a:latin typeface="Times New Roman" pitchFamily="18" charset="0"/>
              <a:cs typeface="Times New Roman" pitchFamily="18"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3509798"/>
            <a:ext cx="4953692" cy="2353004"/>
          </a:xfrm>
          <a:prstGeom prst="rect">
            <a:avLst/>
          </a:prstGeom>
          <a:ln w="38100">
            <a:solidFill>
              <a:srgbClr val="00CC00"/>
            </a:solidFill>
          </a:ln>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 y="1354164"/>
            <a:ext cx="3286584" cy="1390844"/>
          </a:xfrm>
          <a:prstGeom prst="rect">
            <a:avLst/>
          </a:prstGeom>
        </p:spPr>
      </p:pic>
    </p:spTree>
    <p:extLst>
      <p:ext uri="{BB962C8B-B14F-4D97-AF65-F5344CB8AC3E}">
        <p14:creationId xmlns:p14="http://schemas.microsoft.com/office/powerpoint/2010/main" val="30683781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36600" y="86917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52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DB </a:t>
            </a:r>
            <a:r>
              <a:rPr lang="en-US" sz="2900">
                <a:latin typeface="Times New Roman" panose="02020603050405020304" pitchFamily="18" charset="0"/>
                <a:cs typeface="Times New Roman" panose="02020603050405020304" pitchFamily="18" charset="0"/>
              </a:rPr>
              <a:t>TABLES FIELD </a:t>
            </a:r>
            <a:r>
              <a:rPr lang="en-US" sz="2900" smtClean="0">
                <a:latin typeface="Times New Roman" panose="02020603050405020304" pitchFamily="18" charset="0"/>
                <a:cs typeface="Times New Roman" panose="02020603050405020304" pitchFamily="18" charset="0"/>
              </a:rPr>
              <a:t>MAPPING(cont.)</a:t>
            </a:r>
            <a:endParaRPr lang="en-US" sz="2900">
              <a:solidFill>
                <a:srgbClr val="002596"/>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bwMode="auto">
          <a:xfrm>
            <a:off x="723900" y="888004"/>
            <a:ext cx="8467725" cy="29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600" smtClean="0">
                <a:solidFill>
                  <a:srgbClr val="FF0000"/>
                </a:solidFill>
                <a:latin typeface="Times New Roman" panose="02020603050405020304" pitchFamily="18" charset="0"/>
                <a:cs typeface="Times New Roman" panose="02020603050405020304" pitchFamily="18" charset="0"/>
              </a:rPr>
              <a:t>Comment Items:</a:t>
            </a:r>
            <a:endParaRPr lang="en-US" sz="2600">
              <a:solidFill>
                <a:srgbClr val="00CC00"/>
              </a:solidFill>
              <a:latin typeface="Times New Roman" panose="02020603050405020304" pitchFamily="18" charset="0"/>
              <a:cs typeface="Times New Roman" panose="02020603050405020304" pitchFamily="18" charset="0"/>
            </a:endParaRPr>
          </a:p>
        </p:txBody>
      </p:sp>
      <p:sp>
        <p:nvSpPr>
          <p:cNvPr id="7" name="Title 1"/>
          <p:cNvSpPr txBox="1">
            <a:spLocks/>
          </p:cNvSpPr>
          <p:nvPr/>
        </p:nvSpPr>
        <p:spPr bwMode="auto">
          <a:xfrm>
            <a:off x="723900" y="1337311"/>
            <a:ext cx="8350250" cy="2708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fontAlgn="auto">
              <a:spcBef>
                <a:spcPts val="0"/>
              </a:spcBef>
              <a:spcAft>
                <a:spcPts val="0"/>
              </a:spcAft>
              <a:defRPr/>
            </a:pPr>
            <a:r>
              <a:rPr lang="en-US" sz="1600" smtClean="0">
                <a:solidFill>
                  <a:srgbClr val="0000FF"/>
                </a:solidFill>
                <a:latin typeface="Times New Roman" panose="02020603050405020304" pitchFamily="18" charset="0"/>
                <a:ea typeface="Times New Roman"/>
                <a:cs typeface="Times New Roman" panose="02020603050405020304" pitchFamily="18" charset="0"/>
              </a:rPr>
              <a:t>Comment #1 </a:t>
            </a:r>
            <a:r>
              <a:rPr lang="en-US" sz="1600" smtClean="0">
                <a:latin typeface="Times New Roman" panose="02020603050405020304" pitchFamily="18" charset="0"/>
                <a:ea typeface="Times New Roman"/>
                <a:cs typeface="Times New Roman" panose="02020603050405020304" pitchFamily="18" charset="0"/>
              </a:rPr>
              <a:t>– </a:t>
            </a:r>
            <a:r>
              <a:rPr lang="en-US" sz="1600" smtClean="0">
                <a:solidFill>
                  <a:srgbClr val="FF0000"/>
                </a:solidFill>
                <a:latin typeface="Times New Roman" panose="02020603050405020304" pitchFamily="18" charset="0"/>
                <a:ea typeface="Times New Roman"/>
                <a:cs typeface="Times New Roman" panose="02020603050405020304" pitchFamily="18" charset="0"/>
              </a:rPr>
              <a:t>Max Capacity </a:t>
            </a:r>
            <a:r>
              <a:rPr lang="en-US" sz="1600" smtClean="0">
                <a:latin typeface="Times New Roman" panose="02020603050405020304" pitchFamily="18" charset="0"/>
                <a:ea typeface="Times New Roman"/>
                <a:cs typeface="Times New Roman" panose="02020603050405020304" pitchFamily="18" charset="0"/>
              </a:rPr>
              <a:t>Col. (</a:t>
            </a:r>
            <a:r>
              <a:rPr lang="en-US" sz="1600" b="0" smtClean="0">
                <a:latin typeface="Times New Roman" panose="02020603050405020304" pitchFamily="18" charset="0"/>
                <a:ea typeface="Times New Roman"/>
                <a:cs typeface="Times New Roman" panose="02020603050405020304" pitchFamily="18" charset="0"/>
              </a:rPr>
              <a:t>pcs/shift): this capacity basing on the cycletime of products as set-up on SAP and controlled by Process team.</a:t>
            </a:r>
          </a:p>
          <a:p>
            <a:pPr algn="l" fontAlgn="auto">
              <a:spcBef>
                <a:spcPts val="0"/>
              </a:spcBef>
              <a:spcAft>
                <a:spcPts val="0"/>
              </a:spcAft>
              <a:defRPr/>
            </a:pPr>
            <a:endParaRPr lang="en-US" sz="1600" b="0" smtClean="0">
              <a:latin typeface="Times New Roman" panose="02020603050405020304" pitchFamily="18" charset="0"/>
              <a:ea typeface="Times New Roman"/>
              <a:cs typeface="Times New Roman" panose="02020603050405020304" pitchFamily="18" charset="0"/>
            </a:endParaRPr>
          </a:p>
          <a:p>
            <a:pPr algn="l" fontAlgn="auto">
              <a:spcBef>
                <a:spcPts val="0"/>
              </a:spcBef>
              <a:spcAft>
                <a:spcPts val="0"/>
              </a:spcAft>
              <a:defRPr/>
            </a:pPr>
            <a:r>
              <a:rPr lang="en-US" sz="1600" smtClean="0">
                <a:solidFill>
                  <a:srgbClr val="0000FF"/>
                </a:solidFill>
                <a:latin typeface="Times New Roman" panose="02020603050405020304" pitchFamily="18" charset="0"/>
                <a:cs typeface="Times New Roman" panose="02020603050405020304" pitchFamily="18" charset="0"/>
              </a:rPr>
              <a:t>Comment #2 </a:t>
            </a:r>
            <a:r>
              <a:rPr lang="en-US" sz="1600" b="0" smtClean="0">
                <a:latin typeface="Times New Roman" panose="02020603050405020304" pitchFamily="18" charset="0"/>
                <a:cs typeface="Times New Roman" panose="02020603050405020304" pitchFamily="18" charset="0"/>
              </a:rPr>
              <a:t>– </a:t>
            </a:r>
            <a:r>
              <a:rPr lang="en-US" sz="1600">
                <a:solidFill>
                  <a:srgbClr val="FF0000"/>
                </a:solidFill>
                <a:latin typeface="Times New Roman" panose="02020603050405020304" pitchFamily="18" charset="0"/>
                <a:ea typeface="Times New Roman"/>
                <a:cs typeface="Times New Roman" panose="02020603050405020304" pitchFamily="18" charset="0"/>
              </a:rPr>
              <a:t>Series</a:t>
            </a:r>
            <a:r>
              <a:rPr lang="en-US" sz="1600">
                <a:solidFill>
                  <a:srgbClr val="0000FF"/>
                </a:solidFill>
                <a:latin typeface="Times New Roman" panose="02020603050405020304" pitchFamily="18" charset="0"/>
                <a:ea typeface="Times New Roman"/>
                <a:cs typeface="Times New Roman" panose="02020603050405020304" pitchFamily="18" charset="0"/>
              </a:rPr>
              <a:t> </a:t>
            </a:r>
            <a:r>
              <a:rPr lang="en-US" sz="1600">
                <a:latin typeface="Times New Roman" panose="02020603050405020304" pitchFamily="18" charset="0"/>
                <a:ea typeface="Times New Roman"/>
                <a:cs typeface="Times New Roman" panose="02020603050405020304" pitchFamily="18" charset="0"/>
              </a:rPr>
              <a:t>Col</a:t>
            </a:r>
            <a:r>
              <a:rPr lang="en-US" sz="1600" smtClean="0">
                <a:latin typeface="Times New Roman" panose="02020603050405020304" pitchFamily="18" charset="0"/>
                <a:ea typeface="Times New Roman"/>
                <a:cs typeface="Times New Roman" panose="02020603050405020304" pitchFamily="18" charset="0"/>
              </a:rPr>
              <a:t>.</a:t>
            </a:r>
            <a:r>
              <a:rPr lang="en-US" sz="1600" b="0" smtClean="0">
                <a:latin typeface="Times New Roman" panose="02020603050405020304" pitchFamily="18" charset="0"/>
                <a:cs typeface="Times New Roman" panose="02020603050405020304" pitchFamily="18" charset="0"/>
              </a:rPr>
              <a:t>: this series value is controlled in database and following the product model number. It also called as product family</a:t>
            </a:r>
          </a:p>
          <a:p>
            <a:pPr marL="285750" indent="-285750" algn="l" fontAlgn="auto">
              <a:spcBef>
                <a:spcPts val="0"/>
              </a:spcBef>
              <a:spcAft>
                <a:spcPts val="0"/>
              </a:spcAft>
              <a:buFont typeface="Wingdings" pitchFamily="2" charset="2"/>
              <a:buChar char="è"/>
              <a:defRPr/>
            </a:pPr>
            <a:r>
              <a:rPr lang="en-US" sz="160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Note</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 as some discussion before about setting the layout of materials on workstations (for warehouse kitting materials to.); the Kitting system will consider product models which has same series/family; will have the same set-up of location materials on workstations. The grouping of product models into series/family will save time for Process team during setting up the layout of materials on workstation whenever one new product model instroduced to Production Planning.</a:t>
            </a:r>
            <a:endParaRPr lang="en-US" sz="1600" b="0">
              <a:latin typeface="Times New Roman" panose="02020603050405020304" pitchFamily="18" charset="0"/>
              <a:cs typeface="Times New Roman" panose="02020603050405020304" pitchFamily="18" charset="0"/>
            </a:endParaRPr>
          </a:p>
        </p:txBody>
      </p:sp>
      <p:grpSp>
        <p:nvGrpSpPr>
          <p:cNvPr id="4" name="Group 3"/>
          <p:cNvGrpSpPr/>
          <p:nvPr/>
        </p:nvGrpSpPr>
        <p:grpSpPr>
          <a:xfrm>
            <a:off x="736600" y="4134804"/>
            <a:ext cx="8224835" cy="948689"/>
            <a:chOff x="736600" y="4134804"/>
            <a:chExt cx="8224835" cy="948689"/>
          </a:xfrm>
        </p:grpSpPr>
        <p:sp>
          <p:nvSpPr>
            <p:cNvPr id="3" name="Rectangle 2"/>
            <p:cNvSpPr/>
            <p:nvPr/>
          </p:nvSpPr>
          <p:spPr>
            <a:xfrm>
              <a:off x="736600" y="4263391"/>
              <a:ext cx="1983740" cy="6915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smtClean="0">
                  <a:solidFill>
                    <a:srgbClr val="0000FF"/>
                  </a:solidFill>
                  <a:latin typeface="Times New Roman" panose="02020603050405020304" pitchFamily="18" charset="0"/>
                  <a:cs typeface="Times New Roman" panose="02020603050405020304" pitchFamily="18" charset="0"/>
                </a:rPr>
                <a:t>New Production Model instroduced to Production Planning</a:t>
              </a:r>
              <a:endParaRPr lang="en-US" sz="1500">
                <a:solidFill>
                  <a:srgbClr val="0000FF"/>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3002915" y="4263391"/>
              <a:ext cx="1983740" cy="6915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smtClean="0">
                  <a:solidFill>
                    <a:srgbClr val="0000FF"/>
                  </a:solidFill>
                  <a:latin typeface="Times New Roman" panose="02020603050405020304" pitchFamily="18" charset="0"/>
                  <a:cs typeface="Times New Roman" panose="02020603050405020304" pitchFamily="18" charset="0"/>
                </a:rPr>
                <a:t>Process Engineers setup Series for new Model</a:t>
              </a:r>
              <a:endParaRPr lang="en-US" sz="1500">
                <a:solidFill>
                  <a:srgbClr val="0000FF"/>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5269230" y="4134804"/>
              <a:ext cx="3692205" cy="9486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smtClean="0">
                  <a:solidFill>
                    <a:srgbClr val="0000FF"/>
                  </a:solidFill>
                  <a:latin typeface="Times New Roman" panose="02020603050405020304" pitchFamily="18" charset="0"/>
                  <a:cs typeface="Times New Roman" panose="02020603050405020304" pitchFamily="18" charset="0"/>
                </a:rPr>
                <a:t>The Kitting system will learn from the same existing Series in database to lookup and fill new set-up of materials layout on workstations as is</a:t>
              </a:r>
              <a:endParaRPr lang="en-US" sz="1500">
                <a:solidFill>
                  <a:srgbClr val="0000FF"/>
                </a:solidFill>
                <a:latin typeface="Times New Roman" panose="02020603050405020304" pitchFamily="18" charset="0"/>
                <a:cs typeface="Times New Roman" panose="02020603050405020304" pitchFamily="18" charset="0"/>
              </a:endParaRPr>
            </a:p>
          </p:txBody>
        </p:sp>
        <p:sp>
          <p:nvSpPr>
            <p:cNvPr id="2" name="Right Arrow 1"/>
            <p:cNvSpPr/>
            <p:nvPr/>
          </p:nvSpPr>
          <p:spPr>
            <a:xfrm>
              <a:off x="2720340" y="4519137"/>
              <a:ext cx="327660" cy="18002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4975225" y="4519137"/>
              <a:ext cx="327660" cy="18002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64085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MAIN DATABASE </a:t>
            </a:r>
            <a:r>
              <a:rPr lang="en-US" sz="2900" smtClean="0">
                <a:latin typeface="Times New Roman" panose="02020603050405020304" pitchFamily="18" charset="0"/>
                <a:cs typeface="Times New Roman" panose="02020603050405020304" pitchFamily="18" charset="0"/>
              </a:rPr>
              <a:t>DESIGN (cont.)</a:t>
            </a:r>
            <a:endParaRPr lang="en-US" sz="2900">
              <a:solidFill>
                <a:srgbClr val="002596"/>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bwMode="auto">
          <a:xfrm>
            <a:off x="723900" y="84742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200">
                <a:latin typeface="Times New Roman" panose="02020603050405020304" pitchFamily="18" charset="0"/>
                <a:cs typeface="Times New Roman" panose="02020603050405020304" pitchFamily="18" charset="0"/>
              </a:rPr>
              <a:t>PRODUCTION RUNNING FUNCTION  – RUNNING DATBASE</a:t>
            </a:r>
            <a:endParaRPr lang="en-US" sz="2200">
              <a:solidFill>
                <a:srgbClr val="002596"/>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bwMode="auto">
          <a:xfrm>
            <a:off x="3972378" y="1335054"/>
            <a:ext cx="5068751" cy="1431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marL="342900" indent="-342900" algn="l">
              <a:buFont typeface="Wingdings" pitchFamily="2" charset="2"/>
              <a:buChar char="q"/>
              <a:tabLst>
                <a:tab pos="3200400" algn="ctr"/>
              </a:tabLst>
            </a:pPr>
            <a:r>
              <a:rPr lang="en-US" sz="1600" smtClean="0">
                <a:solidFill>
                  <a:srgbClr val="0000FF"/>
                </a:solidFill>
                <a:latin typeface="Times New Roman" pitchFamily="18" charset="0"/>
                <a:cs typeface="Times New Roman" pitchFamily="18" charset="0"/>
              </a:rPr>
              <a:t>[*].[</a:t>
            </a:r>
            <a:r>
              <a:rPr lang="en-US" sz="1600">
                <a:solidFill>
                  <a:srgbClr val="0000FF"/>
                </a:solidFill>
                <a:latin typeface="Times New Roman" pitchFamily="18" charset="0"/>
                <a:cs typeface="Times New Roman" pitchFamily="18" charset="0"/>
              </a:rPr>
              <a:t>dbo</a:t>
            </a:r>
            <a:r>
              <a:rPr lang="en-US" sz="1600" smtClean="0">
                <a:solidFill>
                  <a:srgbClr val="0000FF"/>
                </a:solidFill>
                <a:latin typeface="Times New Roman" pitchFamily="18" charset="0"/>
                <a:cs typeface="Times New Roman" pitchFamily="18" charset="0"/>
              </a:rPr>
              <a:t>].[DefecdtPartCaurseRecord]</a:t>
            </a:r>
            <a:r>
              <a:rPr lang="en-US" sz="1600" smtClean="0">
                <a:latin typeface="Times New Roman" pitchFamily="18" charset="0"/>
                <a:cs typeface="Times New Roman" pitchFamily="18" charset="0"/>
              </a:rPr>
              <a:t>: </a:t>
            </a:r>
            <a:r>
              <a:rPr lang="en-US" sz="1600" b="0">
                <a:latin typeface="Times New Roman" pitchFamily="18" charset="0"/>
                <a:cs typeface="Times New Roman" pitchFamily="18" charset="0"/>
              </a:rPr>
              <a:t>this </a:t>
            </a:r>
            <a:r>
              <a:rPr lang="en-US" sz="1600" b="0">
                <a:latin typeface="Times New Roman" pitchFamily="18" charset="0"/>
                <a:cs typeface="Times New Roman" pitchFamily="18" charset="0"/>
              </a:rPr>
              <a:t>database </a:t>
            </a:r>
            <a:r>
              <a:rPr lang="en-US" sz="1600" b="0" smtClean="0">
                <a:latin typeface="Times New Roman" pitchFamily="18" charset="0"/>
                <a:cs typeface="Times New Roman" pitchFamily="18" charset="0"/>
              </a:rPr>
              <a:t>captures/tracking the </a:t>
            </a:r>
            <a:r>
              <a:rPr lang="en-US" sz="1600" b="0">
                <a:solidFill>
                  <a:srgbClr val="0000FF"/>
                </a:solidFill>
                <a:latin typeface="Times New Roman" panose="02020603050405020304" pitchFamily="18" charset="0"/>
                <a:ea typeface="Times New Roman"/>
                <a:cs typeface="Times New Roman" panose="02020603050405020304" pitchFamily="18" charset="0"/>
              </a:rPr>
              <a:t>require new good part </a:t>
            </a:r>
            <a:r>
              <a:rPr lang="en-US" sz="1600" b="0">
                <a:solidFill>
                  <a:srgbClr val="0000FF"/>
                </a:solidFill>
                <a:latin typeface="Times New Roman" panose="02020603050405020304" pitchFamily="18" charset="0"/>
                <a:ea typeface="Times New Roman"/>
                <a:cs typeface="Times New Roman" panose="02020603050405020304" pitchFamily="18" charset="0"/>
              </a:rPr>
              <a:t>for </a:t>
            </a:r>
            <a:r>
              <a:rPr lang="en-US" sz="1600" b="0" smtClean="0">
                <a:solidFill>
                  <a:srgbClr val="0000FF"/>
                </a:solidFill>
                <a:latin typeface="Times New Roman" panose="02020603050405020304" pitchFamily="18" charset="0"/>
                <a:ea typeface="Times New Roman"/>
                <a:cs typeface="Times New Roman" panose="02020603050405020304" pitchFamily="18" charset="0"/>
              </a:rPr>
              <a:t>replacing</a:t>
            </a:r>
            <a:r>
              <a:rPr lang="en-US" sz="1600" b="0">
                <a:solidFill>
                  <a:srgbClr val="0000FF"/>
                </a:solidFill>
                <a:latin typeface="Times New Roman" panose="02020603050405020304" pitchFamily="18" charset="0"/>
                <a:ea typeface="Times New Roman"/>
                <a:cs typeface="Times New Roman" panose="02020603050405020304" pitchFamily="18" charset="0"/>
              </a:rPr>
              <a:t> </a:t>
            </a:r>
            <a:r>
              <a:rPr lang="en-US" sz="1600" b="0" smtClean="0">
                <a:solidFill>
                  <a:srgbClr val="0000FF"/>
                </a:solidFill>
                <a:latin typeface="Times New Roman" panose="02020603050405020304" pitchFamily="18" charset="0"/>
                <a:ea typeface="Times New Roman"/>
                <a:cs typeface="Times New Roman" panose="02020603050405020304" pitchFamily="18" charset="0"/>
              </a:rPr>
              <a:t>defectives.</a:t>
            </a:r>
            <a:endParaRPr lang="en-US" sz="1600" b="0">
              <a:latin typeface="Times New Roman" pitchFamily="18" charset="0"/>
              <a:cs typeface="Times New Roman" pitchFamily="18"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319210"/>
            <a:ext cx="3248479" cy="2105319"/>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 y="3630655"/>
            <a:ext cx="8317229" cy="2294670"/>
          </a:xfrm>
          <a:prstGeom prst="rect">
            <a:avLst/>
          </a:prstGeom>
          <a:ln w="38100">
            <a:solidFill>
              <a:srgbClr val="00CC00"/>
            </a:solidFill>
          </a:ln>
        </p:spPr>
      </p:pic>
    </p:spTree>
    <p:extLst>
      <p:ext uri="{BB962C8B-B14F-4D97-AF65-F5344CB8AC3E}">
        <p14:creationId xmlns:p14="http://schemas.microsoft.com/office/powerpoint/2010/main" val="30683781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MAIN DATABASE </a:t>
            </a:r>
            <a:r>
              <a:rPr lang="en-US" sz="2900" smtClean="0">
                <a:latin typeface="Times New Roman" panose="02020603050405020304" pitchFamily="18" charset="0"/>
                <a:cs typeface="Times New Roman" panose="02020603050405020304" pitchFamily="18" charset="0"/>
              </a:rPr>
              <a:t>DESIGN (cont.)</a:t>
            </a:r>
            <a:endParaRPr lang="en-US" sz="2900">
              <a:solidFill>
                <a:srgbClr val="002596"/>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bwMode="auto">
          <a:xfrm>
            <a:off x="723900" y="84742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200">
                <a:latin typeface="Times New Roman" panose="02020603050405020304" pitchFamily="18" charset="0"/>
                <a:cs typeface="Times New Roman" panose="02020603050405020304" pitchFamily="18" charset="0"/>
              </a:rPr>
              <a:t>PRODUCTION RUNNING FUNCTION  – RUNNING DATBASE</a:t>
            </a:r>
            <a:endParaRPr lang="en-US" sz="2200">
              <a:solidFill>
                <a:srgbClr val="002596"/>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bwMode="auto">
          <a:xfrm>
            <a:off x="3972378" y="1335054"/>
            <a:ext cx="5068751" cy="1431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marL="285750" indent="-285750" algn="l" fontAlgn="auto">
              <a:spcBef>
                <a:spcPts val="0"/>
              </a:spcBef>
              <a:spcAft>
                <a:spcPts val="0"/>
              </a:spcAft>
              <a:buFontTx/>
              <a:buChar char="-"/>
              <a:defRPr/>
            </a:pPr>
            <a:r>
              <a:rPr lang="en-US" sz="1600" smtClean="0">
                <a:solidFill>
                  <a:srgbClr val="0000FF"/>
                </a:solidFill>
                <a:latin typeface="Times New Roman" pitchFamily="18" charset="0"/>
                <a:cs typeface="Times New Roman" pitchFamily="18" charset="0"/>
              </a:rPr>
              <a:t>[*].[</a:t>
            </a:r>
            <a:r>
              <a:rPr lang="en-US" sz="1600">
                <a:solidFill>
                  <a:srgbClr val="0000FF"/>
                </a:solidFill>
                <a:latin typeface="Times New Roman" pitchFamily="18" charset="0"/>
                <a:cs typeface="Times New Roman" pitchFamily="18" charset="0"/>
              </a:rPr>
              <a:t>dbo</a:t>
            </a:r>
            <a:r>
              <a:rPr lang="en-US" sz="1600" smtClean="0">
                <a:solidFill>
                  <a:srgbClr val="0000FF"/>
                </a:solidFill>
                <a:latin typeface="Times New Roman" pitchFamily="18" charset="0"/>
                <a:cs typeface="Times New Roman" pitchFamily="18" charset="0"/>
              </a:rPr>
              <a:t>].[PostAssyPackagedBoxIDRecord]</a:t>
            </a:r>
            <a:r>
              <a:rPr lang="en-US" sz="1600" smtClean="0">
                <a:latin typeface="Times New Roman" pitchFamily="18" charset="0"/>
                <a:cs typeface="Times New Roman" pitchFamily="18" charset="0"/>
              </a:rPr>
              <a:t>: </a:t>
            </a:r>
            <a:r>
              <a:rPr lang="en-US" sz="1600" b="0">
                <a:latin typeface="Times New Roman" pitchFamily="18" charset="0"/>
                <a:cs typeface="Times New Roman" pitchFamily="18" charset="0"/>
              </a:rPr>
              <a:t>this </a:t>
            </a:r>
            <a:r>
              <a:rPr lang="en-US" sz="1600" b="0">
                <a:latin typeface="Times New Roman" pitchFamily="18" charset="0"/>
                <a:cs typeface="Times New Roman" pitchFamily="18" charset="0"/>
              </a:rPr>
              <a:t>database </a:t>
            </a:r>
            <a:r>
              <a:rPr lang="en-US" sz="1600" b="0" smtClean="0">
                <a:latin typeface="Times New Roman" pitchFamily="18" charset="0"/>
                <a:cs typeface="Times New Roman" pitchFamily="18" charset="0"/>
              </a:rPr>
              <a:t>captures/tracking </a:t>
            </a:r>
            <a:r>
              <a:rPr lang="en-US" sz="1600" b="0">
                <a:solidFill>
                  <a:srgbClr val="0000FF"/>
                </a:solidFill>
                <a:latin typeface="Times New Roman" panose="02020603050405020304" pitchFamily="18" charset="0"/>
                <a:ea typeface="Times New Roman"/>
                <a:cs typeface="Times New Roman" panose="02020603050405020304" pitchFamily="18" charset="0"/>
                <a:sym typeface="Wingdings" panose="05000000000000000000" pitchFamily="2" charset="2"/>
              </a:rPr>
              <a:t>demand </a:t>
            </a:r>
            <a:r>
              <a:rPr lang="en-US" sz="1600" b="0" smtClean="0">
                <a:solidFill>
                  <a:srgbClr val="0000FF"/>
                </a:solidFill>
                <a:latin typeface="Times New Roman" panose="02020603050405020304" pitchFamily="18" charset="0"/>
                <a:ea typeface="Times New Roman"/>
                <a:cs typeface="Times New Roman" panose="02020603050405020304" pitchFamily="18" charset="0"/>
                <a:sym typeface="Wingdings" panose="05000000000000000000" pitchFamily="2" charset="2"/>
              </a:rPr>
              <a:t>of PostAssy </a:t>
            </a:r>
            <a:r>
              <a:rPr lang="en-US" sz="1600" b="0">
                <a:solidFill>
                  <a:srgbClr val="0000FF"/>
                </a:solidFill>
                <a:latin typeface="Times New Roman" panose="02020603050405020304" pitchFamily="18" charset="0"/>
                <a:ea typeface="Times New Roman"/>
                <a:cs typeface="Times New Roman" panose="02020603050405020304" pitchFamily="18" charset="0"/>
                <a:sym typeface="Wingdings" panose="05000000000000000000" pitchFamily="2" charset="2"/>
              </a:rPr>
              <a:t>process to packaged according to demand/priority of base scanner.</a:t>
            </a:r>
            <a:endParaRPr lang="en-US" sz="1600" b="0">
              <a:latin typeface="Times New Roman" panose="02020603050405020304" pitchFamily="18" charset="0"/>
              <a:cs typeface="Times New Roman" panose="02020603050405020304" pitchFamily="18"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528" y="1198979"/>
            <a:ext cx="3245850" cy="2598260"/>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1" y="3138830"/>
            <a:ext cx="7517130" cy="2142419"/>
          </a:xfrm>
          <a:prstGeom prst="rect">
            <a:avLst/>
          </a:prstGeom>
          <a:ln w="38100">
            <a:solidFill>
              <a:srgbClr val="00CC00"/>
            </a:solidFill>
          </a:ln>
        </p:spPr>
      </p:pic>
      <p:pic>
        <p:nvPicPr>
          <p:cNvPr id="4" name="Picture 3"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0219" y="4025430"/>
            <a:ext cx="7280910" cy="1818580"/>
          </a:xfrm>
          <a:prstGeom prst="rect">
            <a:avLst/>
          </a:prstGeom>
          <a:ln w="38100">
            <a:solidFill>
              <a:srgbClr val="00CC00"/>
            </a:solidFill>
          </a:ln>
        </p:spPr>
      </p:pic>
    </p:spTree>
    <p:extLst>
      <p:ext uri="{BB962C8B-B14F-4D97-AF65-F5344CB8AC3E}">
        <p14:creationId xmlns:p14="http://schemas.microsoft.com/office/powerpoint/2010/main" val="30683781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Thank you</a:t>
            </a:r>
            <a:endParaRPr lang="it-IT"/>
          </a:p>
        </p:txBody>
      </p:sp>
      <p:sp>
        <p:nvSpPr>
          <p:cNvPr id="3" name="Segnaposto numero diapositiva 2"/>
          <p:cNvSpPr>
            <a:spLocks noGrp="1"/>
          </p:cNvSpPr>
          <p:nvPr>
            <p:ph type="sldNum" sz="quarter" idx="10"/>
          </p:nvPr>
        </p:nvSpPr>
        <p:spPr/>
        <p:txBody>
          <a:bodyPr/>
          <a:lstStyle/>
          <a:p>
            <a:fld id="{72C2BF82-A7EA-419E-A6D8-59190EA55268}" type="slidenum">
              <a:rPr lang="en-US" smtClean="0"/>
              <a:pPr/>
              <a:t>32</a:t>
            </a:fld>
            <a:endParaRPr lang="en-US"/>
          </a:p>
        </p:txBody>
      </p:sp>
    </p:spTree>
    <p:extLst>
      <p:ext uri="{BB962C8B-B14F-4D97-AF65-F5344CB8AC3E}">
        <p14:creationId xmlns:p14="http://schemas.microsoft.com/office/powerpoint/2010/main" val="1359390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36600" y="86917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bwMode="auto">
          <a:xfrm>
            <a:off x="723900" y="888004"/>
            <a:ext cx="8467725" cy="29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600" smtClean="0">
                <a:solidFill>
                  <a:srgbClr val="FF0000"/>
                </a:solidFill>
                <a:latin typeface="Times New Roman" panose="02020603050405020304" pitchFamily="18" charset="0"/>
                <a:cs typeface="Times New Roman" panose="02020603050405020304" pitchFamily="18" charset="0"/>
              </a:rPr>
              <a:t>Comment Items:</a:t>
            </a:r>
            <a:endParaRPr lang="en-US" sz="2600">
              <a:solidFill>
                <a:srgbClr val="00CC00"/>
              </a:solidFill>
              <a:latin typeface="Times New Roman" panose="02020603050405020304" pitchFamily="18" charset="0"/>
              <a:cs typeface="Times New Roman" panose="02020603050405020304" pitchFamily="18" charset="0"/>
            </a:endParaRPr>
          </a:p>
        </p:txBody>
      </p:sp>
      <p:sp>
        <p:nvSpPr>
          <p:cNvPr id="7" name="Title 1"/>
          <p:cNvSpPr txBox="1">
            <a:spLocks/>
          </p:cNvSpPr>
          <p:nvPr/>
        </p:nvSpPr>
        <p:spPr bwMode="auto">
          <a:xfrm>
            <a:off x="736600" y="1405890"/>
            <a:ext cx="8350250" cy="249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fontAlgn="auto">
              <a:spcBef>
                <a:spcPts val="0"/>
              </a:spcBef>
              <a:spcAft>
                <a:spcPts val="0"/>
              </a:spcAft>
              <a:defRPr/>
            </a:pPr>
            <a:r>
              <a:rPr lang="en-US" sz="1600" smtClean="0">
                <a:solidFill>
                  <a:srgbClr val="0000FF"/>
                </a:solidFill>
                <a:latin typeface="Times New Roman" panose="02020603050405020304" pitchFamily="18" charset="0"/>
                <a:ea typeface="Times New Roman"/>
                <a:cs typeface="Times New Roman" panose="02020603050405020304" pitchFamily="18" charset="0"/>
              </a:rPr>
              <a:t>Comment #3 </a:t>
            </a:r>
            <a:r>
              <a:rPr lang="en-US" sz="1600" smtClean="0">
                <a:latin typeface="Times New Roman" panose="02020603050405020304" pitchFamily="18" charset="0"/>
                <a:ea typeface="Times New Roman"/>
                <a:cs typeface="Times New Roman" panose="02020603050405020304" pitchFamily="18" charset="0"/>
              </a:rPr>
              <a:t>– </a:t>
            </a:r>
            <a:r>
              <a:rPr lang="en-US" sz="1600" smtClean="0">
                <a:solidFill>
                  <a:srgbClr val="FF0000"/>
                </a:solidFill>
                <a:latin typeface="Times New Roman" panose="02020603050405020304" pitchFamily="18" charset="0"/>
                <a:ea typeface="Times New Roman"/>
                <a:cs typeface="Times New Roman" panose="02020603050405020304" pitchFamily="18" charset="0"/>
              </a:rPr>
              <a:t>PO Online </a:t>
            </a:r>
            <a:r>
              <a:rPr lang="en-US" sz="1600" smtClean="0">
                <a:latin typeface="Times New Roman" panose="02020603050405020304" pitchFamily="18" charset="0"/>
                <a:ea typeface="Times New Roman"/>
                <a:cs typeface="Times New Roman" panose="02020603050405020304" pitchFamily="18" charset="0"/>
              </a:rPr>
              <a:t>Col.</a:t>
            </a:r>
            <a:r>
              <a:rPr lang="en-US" sz="1600" b="0" smtClean="0">
                <a:latin typeface="Times New Roman" panose="02020603050405020304" pitchFamily="18" charset="0"/>
                <a:ea typeface="Times New Roman"/>
                <a:cs typeface="Times New Roman" panose="02020603050405020304" pitchFamily="18" charset="0"/>
              </a:rPr>
              <a:t>: in fact, the status of PO including 4 status:</a:t>
            </a:r>
          </a:p>
          <a:p>
            <a:pPr algn="l" fontAlgn="auto">
              <a:spcBef>
                <a:spcPts val="0"/>
              </a:spcBef>
              <a:spcAft>
                <a:spcPts val="0"/>
              </a:spcAft>
              <a:defRPr/>
            </a:pPr>
            <a:r>
              <a:rPr lang="en-US" sz="1600" b="0">
                <a:latin typeface="Times New Roman" panose="02020603050405020304" pitchFamily="18" charset="0"/>
                <a:ea typeface="Times New Roman"/>
                <a:cs typeface="Times New Roman" panose="02020603050405020304" pitchFamily="18" charset="0"/>
              </a:rPr>
              <a:t>	</a:t>
            </a:r>
            <a:r>
              <a:rPr lang="en-US" sz="1600" b="0" smtClean="0">
                <a:latin typeface="Times New Roman" panose="02020603050405020304" pitchFamily="18" charset="0"/>
                <a:ea typeface="Times New Roman"/>
                <a:cs typeface="Times New Roman" panose="02020603050405020304" pitchFamily="18" charset="0"/>
              </a:rPr>
              <a:t>1. Done PO</a:t>
            </a:r>
          </a:p>
          <a:p>
            <a:pPr algn="l" fontAlgn="auto">
              <a:spcBef>
                <a:spcPts val="0"/>
              </a:spcBef>
              <a:spcAft>
                <a:spcPts val="0"/>
              </a:spcAft>
              <a:defRPr/>
            </a:pPr>
            <a:r>
              <a:rPr lang="en-US" sz="1600" b="0">
                <a:latin typeface="Times New Roman" panose="02020603050405020304" pitchFamily="18" charset="0"/>
                <a:ea typeface="Times New Roman"/>
                <a:cs typeface="Times New Roman" panose="02020603050405020304" pitchFamily="18" charset="0"/>
              </a:rPr>
              <a:t>	</a:t>
            </a:r>
            <a:r>
              <a:rPr lang="en-US" sz="1600" b="0" smtClean="0">
                <a:latin typeface="Times New Roman" panose="02020603050405020304" pitchFamily="18" charset="0"/>
                <a:ea typeface="Times New Roman"/>
                <a:cs typeface="Times New Roman" panose="02020603050405020304" pitchFamily="18" charset="0"/>
              </a:rPr>
              <a:t>2. Current PO</a:t>
            </a:r>
          </a:p>
          <a:p>
            <a:pPr algn="l" fontAlgn="auto">
              <a:spcBef>
                <a:spcPts val="0"/>
              </a:spcBef>
              <a:spcAft>
                <a:spcPts val="0"/>
              </a:spcAft>
              <a:defRPr/>
            </a:pPr>
            <a:r>
              <a:rPr lang="en-US" sz="1600" b="0">
                <a:latin typeface="Times New Roman" panose="02020603050405020304" pitchFamily="18" charset="0"/>
                <a:ea typeface="Times New Roman"/>
                <a:cs typeface="Times New Roman" panose="02020603050405020304" pitchFamily="18" charset="0"/>
              </a:rPr>
              <a:t>	</a:t>
            </a:r>
            <a:r>
              <a:rPr lang="en-US" sz="1600" b="0" smtClean="0">
                <a:latin typeface="Times New Roman" panose="02020603050405020304" pitchFamily="18" charset="0"/>
                <a:ea typeface="Times New Roman"/>
                <a:cs typeface="Times New Roman" panose="02020603050405020304" pitchFamily="18" charset="0"/>
              </a:rPr>
              <a:t>3. Pending PO</a:t>
            </a:r>
          </a:p>
          <a:p>
            <a:pPr algn="l" fontAlgn="auto">
              <a:spcBef>
                <a:spcPts val="0"/>
              </a:spcBef>
              <a:spcAft>
                <a:spcPts val="0"/>
              </a:spcAft>
              <a:defRPr/>
            </a:pPr>
            <a:r>
              <a:rPr lang="en-US" sz="1600" b="0">
                <a:latin typeface="Times New Roman" panose="02020603050405020304" pitchFamily="18" charset="0"/>
                <a:ea typeface="Times New Roman"/>
                <a:cs typeface="Times New Roman" panose="02020603050405020304" pitchFamily="18" charset="0"/>
              </a:rPr>
              <a:t>	</a:t>
            </a:r>
            <a:r>
              <a:rPr lang="en-US" sz="1600" b="0" smtClean="0">
                <a:latin typeface="Times New Roman" panose="02020603050405020304" pitchFamily="18" charset="0"/>
                <a:ea typeface="Times New Roman"/>
                <a:cs typeface="Times New Roman" panose="02020603050405020304" pitchFamily="18" charset="0"/>
              </a:rPr>
              <a:t>4. Next PO</a:t>
            </a:r>
          </a:p>
          <a:p>
            <a:pPr marL="285750" indent="-285750" algn="l" fontAlgn="auto">
              <a:spcBef>
                <a:spcPts val="0"/>
              </a:spcBef>
              <a:spcAft>
                <a:spcPts val="0"/>
              </a:spcAft>
              <a:buFont typeface="Wingdings"/>
              <a:buChar char="è"/>
              <a:defRPr/>
            </a:pPr>
            <a:r>
              <a:rPr lang="en-US" sz="1600" b="0" smtClean="0">
                <a:latin typeface="Times New Roman" panose="02020603050405020304" pitchFamily="18" charset="0"/>
                <a:cs typeface="Times New Roman" panose="02020603050405020304" pitchFamily="18" charset="0"/>
                <a:sym typeface="Wingdings" panose="05000000000000000000" pitchFamily="2" charset="2"/>
              </a:rPr>
              <a:t>Because the Production Order in Production Planning will be done one-by-one (according to priority setup by Planners); so whenever one Production Order to be done (</a:t>
            </a:r>
            <a:r>
              <a:rPr lang="en-US" sz="160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Done PO</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  the </a:t>
            </a:r>
            <a:r>
              <a:rPr lang="en-US" sz="160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Next PO</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 will become the </a:t>
            </a:r>
            <a:r>
              <a:rPr lang="en-US" sz="160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Current PO </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in sequence and then; the </a:t>
            </a:r>
            <a:r>
              <a:rPr lang="en-US" sz="160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Done PO </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will remove from Production Planning (in database where stores the Production Planning; the </a:t>
            </a:r>
            <a:r>
              <a:rPr lang="en-US" sz="160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Done PO </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is still visible).</a:t>
            </a:r>
          </a:p>
        </p:txBody>
      </p:sp>
      <p:sp>
        <p:nvSpPr>
          <p:cNvPr id="9" name="Title 1"/>
          <p:cNvSpPr txBox="1">
            <a:spLocks/>
          </p:cNvSpPr>
          <p:nvPr/>
        </p:nvSpPr>
        <p:spPr bwMode="auto">
          <a:xfrm>
            <a:off x="723900" y="339747"/>
            <a:ext cx="8502650" cy="52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DB </a:t>
            </a:r>
            <a:r>
              <a:rPr lang="en-US" sz="2900">
                <a:latin typeface="Times New Roman" panose="02020603050405020304" pitchFamily="18" charset="0"/>
                <a:cs typeface="Times New Roman" panose="02020603050405020304" pitchFamily="18" charset="0"/>
              </a:rPr>
              <a:t>TABLES FIELD </a:t>
            </a:r>
            <a:r>
              <a:rPr lang="en-US" sz="2900" smtClean="0">
                <a:latin typeface="Times New Roman" panose="02020603050405020304" pitchFamily="18" charset="0"/>
                <a:cs typeface="Times New Roman" panose="02020603050405020304" pitchFamily="18" charset="0"/>
              </a:rPr>
              <a:t>MAPPING(cont.)</a:t>
            </a:r>
            <a:endParaRPr lang="en-US" sz="2900">
              <a:solidFill>
                <a:srgbClr val="00259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42641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36600" y="86917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bwMode="auto">
          <a:xfrm>
            <a:off x="723900" y="888004"/>
            <a:ext cx="8467725" cy="29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600" smtClean="0">
                <a:solidFill>
                  <a:srgbClr val="FF0000"/>
                </a:solidFill>
                <a:latin typeface="Times New Roman" panose="02020603050405020304" pitchFamily="18" charset="0"/>
                <a:cs typeface="Times New Roman" panose="02020603050405020304" pitchFamily="18" charset="0"/>
              </a:rPr>
              <a:t>Comment Items:</a:t>
            </a:r>
            <a:endParaRPr lang="en-US" sz="2600">
              <a:solidFill>
                <a:srgbClr val="00CC00"/>
              </a:solidFill>
              <a:latin typeface="Times New Roman" panose="02020603050405020304" pitchFamily="18" charset="0"/>
              <a:cs typeface="Times New Roman" panose="02020603050405020304" pitchFamily="18" charset="0"/>
            </a:endParaRPr>
          </a:p>
        </p:txBody>
      </p:sp>
      <p:sp>
        <p:nvSpPr>
          <p:cNvPr id="7" name="Title 1"/>
          <p:cNvSpPr txBox="1">
            <a:spLocks/>
          </p:cNvSpPr>
          <p:nvPr/>
        </p:nvSpPr>
        <p:spPr bwMode="auto">
          <a:xfrm>
            <a:off x="736600" y="1185594"/>
            <a:ext cx="8350250" cy="5672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fontAlgn="auto">
              <a:spcBef>
                <a:spcPts val="0"/>
              </a:spcBef>
              <a:spcAft>
                <a:spcPts val="0"/>
              </a:spcAft>
              <a:defRPr/>
            </a:pPr>
            <a:r>
              <a:rPr lang="en-US" sz="1600" smtClean="0">
                <a:solidFill>
                  <a:srgbClr val="0000FF"/>
                </a:solidFill>
                <a:latin typeface="Times New Roman" panose="02020603050405020304" pitchFamily="18" charset="0"/>
                <a:cs typeface="Times New Roman" panose="02020603050405020304" pitchFamily="18" charset="0"/>
                <a:sym typeface="Wingdings" panose="05000000000000000000" pitchFamily="2" charset="2"/>
              </a:rPr>
              <a:t>Comment #4 </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 </a:t>
            </a:r>
            <a:r>
              <a:rPr lang="en-US" sz="1600" smtClean="0">
                <a:solidFill>
                  <a:srgbClr val="FF0000"/>
                </a:solidFill>
                <a:latin typeface="Times New Roman" panose="02020603050405020304" pitchFamily="18" charset="0"/>
                <a:cs typeface="Times New Roman" panose="02020603050405020304" pitchFamily="18" charset="0"/>
              </a:rPr>
              <a:t>PlanRunOn </a:t>
            </a:r>
            <a:r>
              <a:rPr lang="en-US" sz="1600" smtClean="0">
                <a:latin typeface="Times New Roman" panose="02020603050405020304" pitchFamily="18" charset="0"/>
                <a:cs typeface="Times New Roman" panose="02020603050405020304" pitchFamily="18" charset="0"/>
              </a:rPr>
              <a:t>and </a:t>
            </a:r>
            <a:r>
              <a:rPr lang="en-US" sz="1600" smtClean="0">
                <a:solidFill>
                  <a:srgbClr val="FF0000"/>
                </a:solidFill>
                <a:latin typeface="Times New Roman" panose="02020603050405020304" pitchFamily="18" charset="0"/>
                <a:cs typeface="Times New Roman" panose="02020603050405020304" pitchFamily="18" charset="0"/>
              </a:rPr>
              <a:t>Shift </a:t>
            </a:r>
            <a:r>
              <a:rPr lang="en-US" sz="1600" smtClean="0">
                <a:latin typeface="Times New Roman" panose="02020603050405020304" pitchFamily="18" charset="0"/>
                <a:cs typeface="Times New Roman" panose="02020603050405020304" pitchFamily="18" charset="0"/>
              </a:rPr>
              <a:t>Col.</a:t>
            </a:r>
            <a:r>
              <a:rPr lang="en-US" sz="1600" b="0" smtClean="0">
                <a:latin typeface="Times New Roman" panose="02020603050405020304" pitchFamily="18" charset="0"/>
                <a:cs typeface="Times New Roman" panose="02020603050405020304" pitchFamily="18" charset="0"/>
              </a:rPr>
              <a:t>: two parameters will be calculated and initialized by Kitting program differently following two processes:</a:t>
            </a:r>
          </a:p>
          <a:p>
            <a:pPr algn="l" fontAlgn="auto">
              <a:spcBef>
                <a:spcPts val="0"/>
              </a:spcBef>
              <a:spcAft>
                <a:spcPts val="0"/>
              </a:spcAft>
              <a:defRPr/>
            </a:pPr>
            <a:r>
              <a:rPr lang="en-US" sz="1600" b="0">
                <a:latin typeface="Times New Roman" panose="02020603050405020304" pitchFamily="18" charset="0"/>
                <a:cs typeface="Times New Roman" panose="02020603050405020304" pitchFamily="18" charset="0"/>
              </a:rPr>
              <a:t>	</a:t>
            </a:r>
            <a:r>
              <a:rPr lang="en-US" sz="1600" b="0" smtClean="0">
                <a:latin typeface="Times New Roman" panose="02020603050405020304" pitchFamily="18" charset="0"/>
                <a:cs typeface="Times New Roman" panose="02020603050405020304" pitchFamily="18" charset="0"/>
              </a:rPr>
              <a:t>1. </a:t>
            </a:r>
            <a:r>
              <a:rPr lang="en-US" sz="1600" smtClean="0">
                <a:solidFill>
                  <a:srgbClr val="0000FF"/>
                </a:solidFill>
                <a:latin typeface="Times New Roman" panose="02020603050405020304" pitchFamily="18" charset="0"/>
                <a:cs typeface="Times New Roman" panose="02020603050405020304" pitchFamily="18" charset="0"/>
              </a:rPr>
              <a:t>New Production Order is going to added into the spreadsheet of Production Planning</a:t>
            </a:r>
            <a:r>
              <a:rPr lang="en-US" sz="1600" b="0" smtClean="0">
                <a:solidFill>
                  <a:srgbClr val="0000FF"/>
                </a:solidFill>
                <a:latin typeface="Times New Roman" panose="02020603050405020304" pitchFamily="18" charset="0"/>
                <a:cs typeface="Times New Roman" panose="02020603050405020304" pitchFamily="18" charset="0"/>
              </a:rPr>
              <a:t>:</a:t>
            </a:r>
          </a:p>
          <a:p>
            <a:pPr marL="1085850" indent="-171450" algn="l" fontAlgn="auto">
              <a:spcBef>
                <a:spcPts val="0"/>
              </a:spcBef>
              <a:spcAft>
                <a:spcPts val="0"/>
              </a:spcAft>
              <a:defRPr/>
            </a:pPr>
            <a:r>
              <a:rPr lang="en-US" sz="1600" b="0" smtClean="0">
                <a:latin typeface="Times New Roman" panose="02020603050405020304" pitchFamily="18" charset="0"/>
                <a:cs typeface="Times New Roman" panose="02020603050405020304" pitchFamily="18" charset="0"/>
              </a:rPr>
              <a:t>	</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 </a:t>
            </a:r>
            <a:r>
              <a:rPr lang="en-US" sz="1600" b="0" smtClean="0">
                <a:latin typeface="Times New Roman" panose="02020603050405020304" pitchFamily="18" charset="0"/>
                <a:cs typeface="Times New Roman" panose="02020603050405020304" pitchFamily="18" charset="0"/>
              </a:rPr>
              <a:t>Two parameters are setup by Planners firstly basing on SAP; however still be in constraints with following factors:</a:t>
            </a:r>
          </a:p>
          <a:p>
            <a:pPr algn="l" fontAlgn="auto">
              <a:spcBef>
                <a:spcPts val="0"/>
              </a:spcBef>
              <a:spcAft>
                <a:spcPts val="0"/>
              </a:spcAft>
              <a:defRPr/>
            </a:pPr>
            <a:r>
              <a:rPr lang="en-US" sz="1600" smtClean="0">
                <a:latin typeface="Times New Roman" panose="02020603050405020304" pitchFamily="18" charset="0"/>
                <a:ea typeface="Times New Roman"/>
                <a:cs typeface="Times New Roman" panose="02020603050405020304" pitchFamily="18" charset="0"/>
              </a:rPr>
              <a:t>		- </a:t>
            </a:r>
            <a:r>
              <a:rPr lang="en-US" sz="1600" smtClean="0">
                <a:solidFill>
                  <a:srgbClr val="FF0000"/>
                </a:solidFill>
                <a:latin typeface="Times New Roman" panose="02020603050405020304" pitchFamily="18" charset="0"/>
                <a:ea typeface="Times New Roman"/>
                <a:cs typeface="Times New Roman" panose="02020603050405020304" pitchFamily="18" charset="0"/>
              </a:rPr>
              <a:t>Max capacity per shift</a:t>
            </a:r>
            <a:r>
              <a:rPr lang="en-US" sz="1600" b="0" smtClean="0">
                <a:latin typeface="Times New Roman" panose="02020603050405020304" pitchFamily="18" charset="0"/>
                <a:ea typeface="Times New Roman"/>
                <a:cs typeface="Times New Roman" panose="02020603050405020304" pitchFamily="18" charset="0"/>
              </a:rPr>
              <a:t>: </a:t>
            </a:r>
            <a:r>
              <a:rPr lang="en-US" sz="1600" b="0">
                <a:latin typeface="Times New Roman" panose="02020603050405020304" pitchFamily="18" charset="0"/>
                <a:ea typeface="Times New Roman"/>
                <a:cs typeface="Times New Roman" panose="02020603050405020304" pitchFamily="18" charset="0"/>
              </a:rPr>
              <a:t>this constraint prevent the planning over the capacity/shift or capacity/day. The kitting program will calculate the total quantity being present in the spreadsheet to move the Production Order to Next Shift (in case the Shift moving over the number of Shifts being scheduled for specific line)/or move Production Order to Next Day (in case the capacity is over the total of shifts availabel for last scheduled day in spreadsheet).</a:t>
            </a:r>
          </a:p>
          <a:p>
            <a:pPr algn="l" fontAlgn="auto">
              <a:spcBef>
                <a:spcPts val="0"/>
              </a:spcBef>
              <a:spcAft>
                <a:spcPts val="0"/>
              </a:spcAft>
              <a:defRPr/>
            </a:pPr>
            <a:r>
              <a:rPr lang="en-US" sz="1600" b="0">
                <a:latin typeface="Times New Roman" panose="02020603050405020304" pitchFamily="18" charset="0"/>
                <a:ea typeface="Times New Roman"/>
                <a:cs typeface="Times New Roman" panose="02020603050405020304" pitchFamily="18" charset="0"/>
              </a:rPr>
              <a:t>Note: - each Production Line has the limit of how many shift to be run per </a:t>
            </a:r>
            <a:r>
              <a:rPr lang="en-US" sz="1600" b="0" smtClean="0">
                <a:latin typeface="Times New Roman" panose="02020603050405020304" pitchFamily="18" charset="0"/>
                <a:ea typeface="Times New Roman"/>
                <a:cs typeface="Times New Roman" panose="02020603050405020304" pitchFamily="18" charset="0"/>
              </a:rPr>
              <a:t>day</a:t>
            </a:r>
          </a:p>
          <a:p>
            <a:pPr algn="l" fontAlgn="auto">
              <a:spcBef>
                <a:spcPts val="0"/>
              </a:spcBef>
              <a:spcAft>
                <a:spcPts val="0"/>
              </a:spcAft>
              <a:defRPr/>
            </a:pPr>
            <a:r>
              <a:rPr lang="en-US" sz="1600" b="0">
                <a:latin typeface="Times New Roman" panose="02020603050405020304" pitchFamily="18" charset="0"/>
                <a:cs typeface="Times New Roman" panose="02020603050405020304" pitchFamily="18" charset="0"/>
                <a:sym typeface="Wingdings" panose="05000000000000000000" pitchFamily="2" charset="2"/>
              </a:rPr>
              <a:t>	</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	- </a:t>
            </a:r>
            <a:r>
              <a:rPr lang="en-US" sz="160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4 Shifts fixed for Warehouse to prepare materials</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 </a:t>
            </a:r>
            <a:r>
              <a:rPr lang="en-US" sz="1600" b="0">
                <a:latin typeface="Times New Roman" panose="02020603050405020304" pitchFamily="18" charset="0"/>
                <a:cs typeface="Times New Roman" panose="02020603050405020304" pitchFamily="18" charset="0"/>
                <a:sym typeface="Wingdings" panose="05000000000000000000" pitchFamily="2" charset="2"/>
              </a:rPr>
              <a:t>this prevent the Planners to change the Production Order/quantity,..which make warehouse to feed wrong Production Order/wrong quantity of PO</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a:t>
            </a:r>
          </a:p>
          <a:p>
            <a:pPr marL="1200150" lvl="2" indent="-285750" algn="l" fontAlgn="auto">
              <a:spcBef>
                <a:spcPts val="0"/>
              </a:spcBef>
              <a:spcAft>
                <a:spcPts val="0"/>
              </a:spcAft>
              <a:buFont typeface="Wingdings"/>
              <a:buChar char="è"/>
              <a:defRPr/>
            </a:pPr>
            <a:r>
              <a:rPr lang="en-US" sz="1600" b="0" smtClean="0">
                <a:latin typeface="Times New Roman" panose="02020603050405020304" pitchFamily="18" charset="0"/>
                <a:cs typeface="Times New Roman" panose="02020603050405020304" pitchFamily="18" charset="0"/>
                <a:sym typeface="Wingdings" panose="05000000000000000000" pitchFamily="2" charset="2"/>
              </a:rPr>
              <a:t>S</a:t>
            </a:r>
            <a:r>
              <a:rPr lang="en-US" sz="1600" b="0" smtClean="0">
                <a:latin typeface="Times New Roman" panose="02020603050405020304" pitchFamily="18" charset="0"/>
                <a:cs typeface="Times New Roman" panose="02020603050405020304" pitchFamily="18" charset="0"/>
              </a:rPr>
              <a:t>o </a:t>
            </a:r>
            <a:r>
              <a:rPr lang="en-US" sz="1600" b="0">
                <a:latin typeface="Times New Roman" panose="02020603050405020304" pitchFamily="18" charset="0"/>
                <a:cs typeface="Times New Roman" panose="02020603050405020304" pitchFamily="18" charset="0"/>
              </a:rPr>
              <a:t>that</a:t>
            </a:r>
            <a:r>
              <a:rPr lang="en-US" sz="1600" b="0" smtClean="0">
                <a:latin typeface="Times New Roman" panose="02020603050405020304" pitchFamily="18" charset="0"/>
                <a:cs typeface="Times New Roman" panose="02020603050405020304" pitchFamily="18" charset="0"/>
              </a:rPr>
              <a:t>; whenever one new Production Order is going to added into the spreadsheet of Production Planning </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a:t>
            </a:r>
            <a:r>
              <a:rPr lang="en-US" sz="1600" b="0" smtClean="0">
                <a:latin typeface="Times New Roman" panose="02020603050405020304" pitchFamily="18" charset="0"/>
                <a:cs typeface="Times New Roman" panose="02020603050405020304" pitchFamily="18" charset="0"/>
              </a:rPr>
              <a:t> </a:t>
            </a:r>
            <a:r>
              <a:rPr lang="en-US" sz="1600" b="0">
                <a:latin typeface="Times New Roman" panose="02020603050405020304" pitchFamily="18" charset="0"/>
                <a:cs typeface="Times New Roman" panose="02020603050405020304" pitchFamily="18" charset="0"/>
              </a:rPr>
              <a:t>if there is any violation impacted to those constraints </a:t>
            </a:r>
            <a:r>
              <a:rPr lang="en-US" sz="1600" b="0">
                <a:latin typeface="Times New Roman" panose="02020603050405020304" pitchFamily="18" charset="0"/>
                <a:cs typeface="Times New Roman" panose="02020603050405020304" pitchFamily="18" charset="0"/>
                <a:sym typeface="Wingdings" panose="05000000000000000000" pitchFamily="2" charset="2"/>
              </a:rPr>
              <a:t> the Planners will change the priority of Production Order in Production Planning/or change the Schedule Day on SAP to satisfy the factory </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rule.</a:t>
            </a:r>
          </a:p>
          <a:p>
            <a:pPr algn="l" fontAlgn="auto">
              <a:spcBef>
                <a:spcPts val="0"/>
              </a:spcBef>
              <a:spcAft>
                <a:spcPts val="0"/>
              </a:spcAft>
              <a:defRPr/>
            </a:pPr>
            <a:r>
              <a:rPr lang="en-US" sz="1600" b="0" smtClean="0">
                <a:latin typeface="Times New Roman" panose="02020603050405020304" pitchFamily="18" charset="0"/>
                <a:cs typeface="Times New Roman" panose="02020603050405020304" pitchFamily="18" charset="0"/>
                <a:sym typeface="Wingdings" panose="05000000000000000000" pitchFamily="2" charset="2"/>
              </a:rPr>
              <a:t>	</a:t>
            </a:r>
            <a:r>
              <a:rPr lang="en-US" sz="1600" smtClean="0">
                <a:latin typeface="Times New Roman" panose="02020603050405020304" pitchFamily="18" charset="0"/>
                <a:cs typeface="Times New Roman" panose="02020603050405020304" pitchFamily="18" charset="0"/>
                <a:sym typeface="Wingdings" panose="05000000000000000000" pitchFamily="2" charset="2"/>
              </a:rPr>
              <a:t>2. </a:t>
            </a:r>
            <a:r>
              <a:rPr lang="en-US" sz="1600" smtClean="0">
                <a:solidFill>
                  <a:srgbClr val="0000FF"/>
                </a:solidFill>
                <a:latin typeface="Times New Roman" panose="02020603050405020304" pitchFamily="18" charset="0"/>
                <a:cs typeface="Times New Roman" panose="02020603050405020304" pitchFamily="18" charset="0"/>
                <a:sym typeface="Wingdings" panose="05000000000000000000" pitchFamily="2" charset="2"/>
              </a:rPr>
              <a:t>One Current PO becomes the Pending PO due to unplanned downtime</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 this pending PO will be moved to the another shift and date by calculation in Kitting prgoram  see next slide.</a:t>
            </a:r>
          </a:p>
        </p:txBody>
      </p:sp>
      <p:sp>
        <p:nvSpPr>
          <p:cNvPr id="9" name="Title 1"/>
          <p:cNvSpPr txBox="1">
            <a:spLocks/>
          </p:cNvSpPr>
          <p:nvPr/>
        </p:nvSpPr>
        <p:spPr bwMode="auto">
          <a:xfrm>
            <a:off x="723900" y="339747"/>
            <a:ext cx="8502650" cy="52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DB </a:t>
            </a:r>
            <a:r>
              <a:rPr lang="en-US" sz="2900">
                <a:latin typeface="Times New Roman" panose="02020603050405020304" pitchFamily="18" charset="0"/>
                <a:cs typeface="Times New Roman" panose="02020603050405020304" pitchFamily="18" charset="0"/>
              </a:rPr>
              <a:t>TABLES FIELD </a:t>
            </a:r>
            <a:r>
              <a:rPr lang="en-US" sz="2900" smtClean="0">
                <a:latin typeface="Times New Roman" panose="02020603050405020304" pitchFamily="18" charset="0"/>
                <a:cs typeface="Times New Roman" panose="02020603050405020304" pitchFamily="18" charset="0"/>
              </a:rPr>
              <a:t>MAPPING(cont.)</a:t>
            </a:r>
            <a:endParaRPr lang="en-US" sz="2900">
              <a:solidFill>
                <a:srgbClr val="00259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12755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36600" y="86917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bwMode="auto">
          <a:xfrm>
            <a:off x="723900" y="888004"/>
            <a:ext cx="8467725" cy="29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600" smtClean="0">
                <a:solidFill>
                  <a:srgbClr val="FF0000"/>
                </a:solidFill>
                <a:latin typeface="Times New Roman" panose="02020603050405020304" pitchFamily="18" charset="0"/>
                <a:cs typeface="Times New Roman" panose="02020603050405020304" pitchFamily="18" charset="0"/>
              </a:rPr>
              <a:t>Comment Items:</a:t>
            </a:r>
            <a:endParaRPr lang="en-US" sz="2600">
              <a:solidFill>
                <a:srgbClr val="00CC00"/>
              </a:solidFill>
              <a:latin typeface="Times New Roman" panose="02020603050405020304" pitchFamily="18" charset="0"/>
              <a:cs typeface="Times New Roman" panose="02020603050405020304" pitchFamily="18" charset="0"/>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600" y="1185594"/>
            <a:ext cx="8321040" cy="3634119"/>
          </a:xfrm>
          <a:prstGeom prst="rect">
            <a:avLst/>
          </a:prstGeom>
        </p:spPr>
      </p:pic>
      <p:sp>
        <p:nvSpPr>
          <p:cNvPr id="9" name="Title 1"/>
          <p:cNvSpPr txBox="1">
            <a:spLocks/>
          </p:cNvSpPr>
          <p:nvPr/>
        </p:nvSpPr>
        <p:spPr bwMode="auto">
          <a:xfrm>
            <a:off x="793750" y="4819713"/>
            <a:ext cx="8350250" cy="169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fontAlgn="auto">
              <a:spcBef>
                <a:spcPts val="0"/>
              </a:spcBef>
              <a:spcAft>
                <a:spcPts val="0"/>
              </a:spcAft>
              <a:defRPr/>
            </a:pPr>
            <a:r>
              <a:rPr lang="en-US" sz="1600" smtClean="0">
                <a:latin typeface="Times New Roman" panose="02020603050405020304" pitchFamily="18" charset="0"/>
                <a:cs typeface="Times New Roman" panose="02020603050405020304" pitchFamily="18" charset="0"/>
                <a:sym typeface="Wingdings" panose="05000000000000000000" pitchFamily="2" charset="2"/>
              </a:rPr>
              <a:t>Exception For Pending PO:</a:t>
            </a:r>
            <a:endParaRPr lang="en-US" sz="1600" b="0">
              <a:latin typeface="Times New Roman" panose="02020603050405020304" pitchFamily="18" charset="0"/>
              <a:cs typeface="Times New Roman" panose="02020603050405020304" pitchFamily="18" charset="0"/>
              <a:sym typeface="Wingdings" panose="05000000000000000000" pitchFamily="2" charset="2"/>
            </a:endParaRPr>
          </a:p>
          <a:p>
            <a:pPr algn="l" fontAlgn="auto">
              <a:spcBef>
                <a:spcPts val="0"/>
              </a:spcBef>
              <a:spcAft>
                <a:spcPts val="0"/>
              </a:spcAft>
              <a:defRPr/>
            </a:pPr>
            <a:r>
              <a:rPr lang="en-US" sz="1600" b="0" smtClean="0">
                <a:latin typeface="Times New Roman" panose="02020603050405020304" pitchFamily="18" charset="0"/>
                <a:cs typeface="Times New Roman" panose="02020603050405020304" pitchFamily="18" charset="0"/>
                <a:sym typeface="Wingdings" panose="05000000000000000000" pitchFamily="2" charset="2"/>
              </a:rPr>
              <a:t>	</a:t>
            </a:r>
            <a:r>
              <a:rPr lang="en-US" sz="1600" smtClean="0">
                <a:latin typeface="Times New Roman" panose="02020603050405020304" pitchFamily="18" charset="0"/>
                <a:cs typeface="Times New Roman" panose="02020603050405020304" pitchFamily="18" charset="0"/>
                <a:sym typeface="Wingdings" panose="05000000000000000000" pitchFamily="2" charset="2"/>
              </a:rPr>
              <a:t>- </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The Pending PO not follow the </a:t>
            </a:r>
            <a:r>
              <a:rPr lang="en-US" sz="1600">
                <a:latin typeface="Times New Roman" panose="02020603050405020304" pitchFamily="18" charset="0"/>
                <a:cs typeface="Times New Roman" panose="02020603050405020304" pitchFamily="18" charset="0"/>
                <a:sym typeface="Wingdings" panose="05000000000000000000" pitchFamily="2" charset="2"/>
              </a:rPr>
              <a:t>4 Shifts fixed for </a:t>
            </a:r>
            <a:r>
              <a:rPr lang="en-US" sz="1600" smtClean="0">
                <a:latin typeface="Times New Roman" panose="02020603050405020304" pitchFamily="18" charset="0"/>
                <a:cs typeface="Times New Roman" panose="02020603050405020304" pitchFamily="18" charset="0"/>
                <a:sym typeface="Wingdings" panose="05000000000000000000" pitchFamily="2" charset="2"/>
              </a:rPr>
              <a:t>Warehouse</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 it means Planners can change the order of Pending PO into the range of next 4 Shifts (being fixed for Next PO) ; because the materials of Pending PO is available (the Pending PO is Current PO/or Next PO which warehouse already prepared materials).</a:t>
            </a:r>
            <a:endParaRPr lang="en-US" sz="1600" smtClean="0">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11" name="Title 1"/>
          <p:cNvSpPr txBox="1">
            <a:spLocks/>
          </p:cNvSpPr>
          <p:nvPr/>
        </p:nvSpPr>
        <p:spPr bwMode="auto">
          <a:xfrm>
            <a:off x="723900" y="339747"/>
            <a:ext cx="8502650" cy="52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DB </a:t>
            </a:r>
            <a:r>
              <a:rPr lang="en-US" sz="2900">
                <a:latin typeface="Times New Roman" panose="02020603050405020304" pitchFamily="18" charset="0"/>
                <a:cs typeface="Times New Roman" panose="02020603050405020304" pitchFamily="18" charset="0"/>
              </a:rPr>
              <a:t>TABLES FIELD </a:t>
            </a:r>
            <a:r>
              <a:rPr lang="en-US" sz="2900" smtClean="0">
                <a:latin typeface="Times New Roman" panose="02020603050405020304" pitchFamily="18" charset="0"/>
                <a:cs typeface="Times New Roman" panose="02020603050405020304" pitchFamily="18" charset="0"/>
              </a:rPr>
              <a:t>MAPPING(cont.)</a:t>
            </a:r>
            <a:endParaRPr lang="en-US" sz="2900">
              <a:solidFill>
                <a:srgbClr val="00259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21017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36600" y="86917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bwMode="auto">
          <a:xfrm>
            <a:off x="723900" y="888004"/>
            <a:ext cx="8467725" cy="29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2600" smtClean="0">
                <a:solidFill>
                  <a:srgbClr val="FF0000"/>
                </a:solidFill>
                <a:latin typeface="Times New Roman" panose="02020603050405020304" pitchFamily="18" charset="0"/>
                <a:cs typeface="Times New Roman" panose="02020603050405020304" pitchFamily="18" charset="0"/>
              </a:rPr>
              <a:t>Comment Items:</a:t>
            </a:r>
            <a:endParaRPr lang="en-US" sz="2600">
              <a:solidFill>
                <a:srgbClr val="00CC00"/>
              </a:solidFill>
              <a:latin typeface="Times New Roman" panose="02020603050405020304" pitchFamily="18" charset="0"/>
              <a:cs typeface="Times New Roman" panose="02020603050405020304" pitchFamily="18" charset="0"/>
            </a:endParaRPr>
          </a:p>
        </p:txBody>
      </p:sp>
      <p:sp>
        <p:nvSpPr>
          <p:cNvPr id="7" name="Title 1"/>
          <p:cNvSpPr txBox="1">
            <a:spLocks/>
          </p:cNvSpPr>
          <p:nvPr/>
        </p:nvSpPr>
        <p:spPr bwMode="auto">
          <a:xfrm>
            <a:off x="723900" y="1337311"/>
            <a:ext cx="8350250" cy="253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fontAlgn="auto">
              <a:spcBef>
                <a:spcPts val="0"/>
              </a:spcBef>
              <a:spcAft>
                <a:spcPts val="0"/>
              </a:spcAft>
              <a:defRPr/>
            </a:pPr>
            <a:r>
              <a:rPr lang="en-US" sz="1600" smtClean="0">
                <a:solidFill>
                  <a:srgbClr val="0000FF"/>
                </a:solidFill>
                <a:latin typeface="Times New Roman" panose="02020603050405020304" pitchFamily="18" charset="0"/>
                <a:ea typeface="Times New Roman"/>
                <a:cs typeface="Times New Roman" panose="02020603050405020304" pitchFamily="18" charset="0"/>
              </a:rPr>
              <a:t>Comment #5 </a:t>
            </a:r>
            <a:r>
              <a:rPr lang="en-US" sz="1600" smtClean="0">
                <a:latin typeface="Times New Roman" panose="02020603050405020304" pitchFamily="18" charset="0"/>
                <a:ea typeface="Times New Roman"/>
                <a:cs typeface="Times New Roman" panose="02020603050405020304" pitchFamily="18" charset="0"/>
              </a:rPr>
              <a:t>– </a:t>
            </a:r>
            <a:r>
              <a:rPr lang="en-US" sz="1600" smtClean="0">
                <a:solidFill>
                  <a:srgbClr val="FF0000"/>
                </a:solidFill>
                <a:latin typeface="Times New Roman" panose="02020603050405020304" pitchFamily="18" charset="0"/>
                <a:ea typeface="Times New Roman"/>
                <a:cs typeface="Times New Roman" panose="02020603050405020304" pitchFamily="18" charset="0"/>
              </a:rPr>
              <a:t>WH Prep. At </a:t>
            </a:r>
            <a:r>
              <a:rPr lang="en-US" sz="1600" smtClean="0">
                <a:latin typeface="Times New Roman" panose="02020603050405020304" pitchFamily="18" charset="0"/>
                <a:ea typeface="Times New Roman"/>
                <a:cs typeface="Times New Roman" panose="02020603050405020304" pitchFamily="18" charset="0"/>
              </a:rPr>
              <a:t>Col. </a:t>
            </a:r>
            <a:r>
              <a:rPr lang="en-US" sz="1600" b="0" smtClean="0">
                <a:latin typeface="Times New Roman" panose="02020603050405020304" pitchFamily="18" charset="0"/>
                <a:ea typeface="Times New Roman"/>
                <a:cs typeface="Times New Roman" panose="02020603050405020304" pitchFamily="18" charset="0"/>
              </a:rPr>
              <a:t>: this is not “</a:t>
            </a:r>
            <a:r>
              <a:rPr lang="en-US" sz="1600">
                <a:latin typeface="Times New Roman" panose="02020603050405020304" pitchFamily="18" charset="0"/>
                <a:cs typeface="Times New Roman" panose="02020603050405020304" pitchFamily="18" charset="0"/>
              </a:rPr>
              <a:t>Forecast for warehouse order </a:t>
            </a:r>
            <a:r>
              <a:rPr lang="en-US" sz="1600" smtClean="0">
                <a:latin typeface="Times New Roman" panose="02020603050405020304" pitchFamily="18" charset="0"/>
                <a:cs typeface="Times New Roman" panose="02020603050405020304" pitchFamily="18" charset="0"/>
              </a:rPr>
              <a:t>completion</a:t>
            </a:r>
            <a:r>
              <a:rPr lang="en-US" sz="1600" b="0" smtClean="0">
                <a:latin typeface="Times New Roman" panose="02020603050405020304" pitchFamily="18" charset="0"/>
                <a:cs typeface="Times New Roman" panose="02020603050405020304" pitchFamily="18" charset="0"/>
              </a:rPr>
              <a:t>”; this is the time when the System Controller (Kitting teams) release/print out the sheets of “Pulled List Materials” </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 this is the time the Kitting teams starts preparing the materials for Production Order.</a:t>
            </a:r>
            <a:endParaRPr lang="en-US" sz="1600" b="0" smtClean="0">
              <a:latin typeface="Times New Roman" panose="02020603050405020304" pitchFamily="18" charset="0"/>
              <a:ea typeface="Times New Roman"/>
              <a:cs typeface="Times New Roman" panose="02020603050405020304" pitchFamily="18" charset="0"/>
            </a:endParaRPr>
          </a:p>
          <a:p>
            <a:pPr algn="l" fontAlgn="auto">
              <a:spcBef>
                <a:spcPts val="0"/>
              </a:spcBef>
              <a:spcAft>
                <a:spcPts val="0"/>
              </a:spcAft>
              <a:defRPr/>
            </a:pPr>
            <a:endParaRPr lang="en-US" sz="1600" b="0" smtClean="0">
              <a:latin typeface="Times New Roman" panose="02020603050405020304" pitchFamily="18" charset="0"/>
              <a:ea typeface="Times New Roman"/>
              <a:cs typeface="Times New Roman" panose="02020603050405020304" pitchFamily="18" charset="0"/>
            </a:endParaRPr>
          </a:p>
          <a:p>
            <a:pPr algn="l" fontAlgn="auto">
              <a:spcBef>
                <a:spcPts val="0"/>
              </a:spcBef>
              <a:spcAft>
                <a:spcPts val="0"/>
              </a:spcAft>
              <a:defRPr/>
            </a:pPr>
            <a:r>
              <a:rPr lang="en-US" sz="1600" smtClean="0">
                <a:solidFill>
                  <a:srgbClr val="0000FF"/>
                </a:solidFill>
                <a:latin typeface="Times New Roman" panose="02020603050405020304" pitchFamily="18" charset="0"/>
                <a:cs typeface="Times New Roman" panose="02020603050405020304" pitchFamily="18" charset="0"/>
              </a:rPr>
              <a:t>Comment #6 &amp; #7 </a:t>
            </a:r>
            <a:r>
              <a:rPr lang="en-US" sz="1600" b="0" smtClean="0">
                <a:latin typeface="Times New Roman" panose="02020603050405020304" pitchFamily="18" charset="0"/>
                <a:cs typeface="Times New Roman" panose="02020603050405020304" pitchFamily="18" charset="0"/>
              </a:rPr>
              <a:t>– </a:t>
            </a:r>
            <a:r>
              <a:rPr lang="en-US" sz="1600" smtClean="0">
                <a:solidFill>
                  <a:srgbClr val="FF0000"/>
                </a:solidFill>
                <a:latin typeface="Times New Roman" panose="02020603050405020304" pitchFamily="18" charset="0"/>
                <a:ea typeface="Times New Roman"/>
                <a:cs typeface="Times New Roman" panose="02020603050405020304" pitchFamily="18" charset="0"/>
              </a:rPr>
              <a:t>WH Fini. At </a:t>
            </a:r>
            <a:r>
              <a:rPr lang="en-US" sz="1600" smtClean="0">
                <a:latin typeface="Times New Roman" panose="02020603050405020304" pitchFamily="18" charset="0"/>
                <a:ea typeface="Times New Roman"/>
                <a:cs typeface="Times New Roman" panose="02020603050405020304" pitchFamily="18" charset="0"/>
              </a:rPr>
              <a:t>Col.</a:t>
            </a:r>
            <a:r>
              <a:rPr lang="en-US" sz="1600" b="0" smtClean="0">
                <a:latin typeface="Times New Roman" panose="02020603050405020304" pitchFamily="18" charset="0"/>
                <a:cs typeface="Times New Roman" panose="02020603050405020304" pitchFamily="18" charset="0"/>
              </a:rPr>
              <a:t>: this is the time when the System Controller (Kitting teams) confirms the completion of materials preparation (all materials are prepared on trollies).</a:t>
            </a:r>
          </a:p>
          <a:p>
            <a:pPr algn="l" fontAlgn="auto">
              <a:spcBef>
                <a:spcPts val="0"/>
              </a:spcBef>
              <a:spcAft>
                <a:spcPts val="0"/>
              </a:spcAft>
              <a:defRPr/>
            </a:pPr>
            <a:endParaRPr lang="en-US" sz="1600" b="0">
              <a:latin typeface="Times New Roman" panose="02020603050405020304" pitchFamily="18" charset="0"/>
              <a:cs typeface="Times New Roman" panose="02020603050405020304" pitchFamily="18" charset="0"/>
            </a:endParaRPr>
          </a:p>
          <a:p>
            <a:pPr algn="l" fontAlgn="auto">
              <a:spcBef>
                <a:spcPts val="0"/>
              </a:spcBef>
              <a:spcAft>
                <a:spcPts val="0"/>
              </a:spcAft>
              <a:defRPr/>
            </a:pPr>
            <a:r>
              <a:rPr lang="en-US" sz="1600" smtClean="0">
                <a:solidFill>
                  <a:srgbClr val="0000FF"/>
                </a:solidFill>
                <a:latin typeface="Times New Roman" panose="02020603050405020304" pitchFamily="18" charset="0"/>
                <a:cs typeface="Times New Roman" panose="02020603050405020304" pitchFamily="18" charset="0"/>
              </a:rPr>
              <a:t>Comment #8 &amp; #9 </a:t>
            </a:r>
            <a:r>
              <a:rPr lang="en-US" sz="1600" b="0" smtClean="0">
                <a:latin typeface="Times New Roman" panose="02020603050405020304" pitchFamily="18" charset="0"/>
                <a:cs typeface="Times New Roman" panose="02020603050405020304" pitchFamily="18" charset="0"/>
              </a:rPr>
              <a:t>-  </a:t>
            </a:r>
            <a:r>
              <a:rPr lang="en-US" sz="1600" smtClean="0">
                <a:solidFill>
                  <a:srgbClr val="FF0000"/>
                </a:solidFill>
                <a:latin typeface="Times New Roman" panose="02020603050405020304" pitchFamily="18" charset="0"/>
                <a:cs typeface="Times New Roman" panose="02020603050405020304" pitchFamily="18" charset="0"/>
              </a:rPr>
              <a:t>PO Change Infor </a:t>
            </a:r>
            <a:r>
              <a:rPr lang="en-US" sz="1600" b="0" smtClean="0">
                <a:latin typeface="Times New Roman" panose="02020603050405020304" pitchFamily="18" charset="0"/>
                <a:cs typeface="Times New Roman" panose="02020603050405020304" pitchFamily="18" charset="0"/>
              </a:rPr>
              <a:t>Col.: this column has two value of “YES” or “NO”. The “YES” value is shown when the Planners change the information of Production Order (ex.: change BOM due to ECO effective, Quantity change,…).</a:t>
            </a:r>
            <a:endParaRPr lang="en-US" sz="1600" b="0">
              <a:latin typeface="Times New Roman" panose="02020603050405020304" pitchFamily="18" charset="0"/>
              <a:cs typeface="Times New Roman" panose="02020603050405020304" pitchFamily="18" charset="0"/>
            </a:endParaRPr>
          </a:p>
        </p:txBody>
      </p:sp>
      <p:sp>
        <p:nvSpPr>
          <p:cNvPr id="15" name="Title 1"/>
          <p:cNvSpPr txBox="1">
            <a:spLocks/>
          </p:cNvSpPr>
          <p:nvPr/>
        </p:nvSpPr>
        <p:spPr bwMode="auto">
          <a:xfrm>
            <a:off x="723900" y="339747"/>
            <a:ext cx="8502650" cy="52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r">
              <a:tabLst>
                <a:tab pos="3200400" algn="ctr"/>
              </a:tabLst>
            </a:pPr>
            <a:r>
              <a:rPr lang="en-US" sz="2900" smtClean="0">
                <a:latin typeface="Times New Roman" panose="02020603050405020304" pitchFamily="18" charset="0"/>
                <a:cs typeface="Times New Roman" panose="02020603050405020304" pitchFamily="18" charset="0"/>
              </a:rPr>
              <a:t>DB </a:t>
            </a:r>
            <a:r>
              <a:rPr lang="en-US" sz="2900">
                <a:latin typeface="Times New Roman" panose="02020603050405020304" pitchFamily="18" charset="0"/>
                <a:cs typeface="Times New Roman" panose="02020603050405020304" pitchFamily="18" charset="0"/>
              </a:rPr>
              <a:t>TABLES FIELD </a:t>
            </a:r>
            <a:r>
              <a:rPr lang="en-US" sz="2900" smtClean="0">
                <a:latin typeface="Times New Roman" panose="02020603050405020304" pitchFamily="18" charset="0"/>
                <a:cs typeface="Times New Roman" panose="02020603050405020304" pitchFamily="18" charset="0"/>
              </a:rPr>
              <a:t>MAPPING(cont.)</a:t>
            </a:r>
            <a:endParaRPr lang="en-US" sz="2900">
              <a:solidFill>
                <a:srgbClr val="00259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58885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3900" smtClean="0">
                <a:latin typeface="Times New Roman" panose="02020603050405020304" pitchFamily="18" charset="0"/>
                <a:cs typeface="Times New Roman" panose="02020603050405020304" pitchFamily="18" charset="0"/>
              </a:rPr>
              <a:t>SEQUENCING </a:t>
            </a:r>
            <a:r>
              <a:rPr lang="en-US" sz="3900">
                <a:latin typeface="Times New Roman" panose="02020603050405020304" pitchFamily="18" charset="0"/>
                <a:cs typeface="Times New Roman" panose="02020603050405020304" pitchFamily="18" charset="0"/>
              </a:rPr>
              <a:t>PROGRAM</a:t>
            </a:r>
            <a:endParaRPr lang="en-US" sz="3900">
              <a:solidFill>
                <a:srgbClr val="002596"/>
              </a:solidFill>
              <a:latin typeface="Times New Roman" panose="02020603050405020304" pitchFamily="18" charset="0"/>
              <a:cs typeface="Times New Roman" panose="02020603050405020304" pitchFamily="18" charset="0"/>
            </a:endParaRPr>
          </a:p>
        </p:txBody>
      </p:sp>
      <p:sp>
        <p:nvSpPr>
          <p:cNvPr id="7" name="Title 1"/>
          <p:cNvSpPr txBox="1">
            <a:spLocks/>
          </p:cNvSpPr>
          <p:nvPr/>
        </p:nvSpPr>
        <p:spPr bwMode="auto">
          <a:xfrm>
            <a:off x="723900" y="5817870"/>
            <a:ext cx="8350250" cy="58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fontAlgn="auto">
              <a:spcBef>
                <a:spcPts val="0"/>
              </a:spcBef>
              <a:spcAft>
                <a:spcPts val="0"/>
              </a:spcAft>
              <a:defRPr/>
            </a:pPr>
            <a:r>
              <a:rPr lang="en-US" sz="1600" b="0" smtClean="0">
                <a:latin typeface="Times New Roman" panose="02020603050405020304" pitchFamily="18" charset="0"/>
                <a:cs typeface="Times New Roman" panose="02020603050405020304" pitchFamily="18" charset="0"/>
              </a:rPr>
              <a:t>For video of simulating the whole process of adding Production Plan (Production Order) into the Kititng program </a:t>
            </a:r>
            <a:r>
              <a:rPr lang="en-US" sz="1600" b="0" smtClean="0">
                <a:latin typeface="Times New Roman" panose="02020603050405020304" pitchFamily="18" charset="0"/>
                <a:cs typeface="Times New Roman" panose="02020603050405020304" pitchFamily="18" charset="0"/>
                <a:sym typeface="Wingdings" panose="05000000000000000000" pitchFamily="2" charset="2"/>
              </a:rPr>
              <a:t> Please refer to the link </a:t>
            </a:r>
            <a:r>
              <a:rPr lang="en-US" sz="160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hlinkClick r:id="rId3"/>
              </a:rPr>
              <a:t>https://youtu.be/WXwmHtflmLE</a:t>
            </a:r>
            <a:endParaRPr lang="en-US" sz="1600">
              <a:solidFill>
                <a:srgbClr val="FF0000"/>
              </a:solidFill>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 y="929488"/>
            <a:ext cx="8350250" cy="492737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119542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txBox="1">
            <a:spLocks/>
          </p:cNvSpPr>
          <p:nvPr/>
        </p:nvSpPr>
        <p:spPr>
          <a:xfrm>
            <a:off x="0" y="6400800"/>
            <a:ext cx="3048000" cy="457200"/>
          </a:xfrm>
          <a:prstGeom prst="rect">
            <a:avLst/>
          </a:prstGeom>
        </p:spPr>
        <p:txBody>
          <a:bodyPr vert="horz" lIns="91440" tIns="45720" rIns="91440" bIns="45720" rtlCol="0" anchor="ctr"/>
          <a:lstStyle>
            <a:defPPr>
              <a:defRPr lang="en-US"/>
            </a:defPPr>
            <a:lvl1pPr marL="0" algn="l" defTabSz="914400" rtl="0" eaLnBrk="1" fontAlgn="auto" latinLnBrk="0" hangingPunct="1">
              <a:spcBef>
                <a:spcPts val="0"/>
              </a:spcBef>
              <a:spcAft>
                <a:spcPts val="0"/>
              </a:spcAft>
              <a:defRPr sz="900" b="1" kern="1200" dirty="0">
                <a:solidFill>
                  <a:srgbClr val="FF0000"/>
                </a:solidFill>
                <a:latin typeface="Arial Narrow"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mtClean="0">
                <a:solidFill>
                  <a:schemeClr val="bg1"/>
                </a:solidFill>
                <a:latin typeface="Arial" pitchFamily="34" charset="0"/>
                <a:cs typeface="Arial" pitchFamily="34" charset="0"/>
              </a:rPr>
              <a:t>Do It First, Make It Perfect Later</a:t>
            </a:r>
            <a:endParaRPr lang="en-US" sz="1200">
              <a:solidFill>
                <a:schemeClr val="bg1"/>
              </a:solidFill>
              <a:latin typeface="Arial" pitchFamily="34" charset="0"/>
              <a:cs typeface="Arial" pitchFamily="34" charset="0"/>
            </a:endParaRPr>
          </a:p>
        </p:txBody>
      </p:sp>
      <p:cxnSp>
        <p:nvCxnSpPr>
          <p:cNvPr id="10" name="Straight Connector 9"/>
          <p:cNvCxnSpPr/>
          <p:nvPr/>
        </p:nvCxnSpPr>
        <p:spPr>
          <a:xfrm>
            <a:off x="723900" y="847427"/>
            <a:ext cx="8407400" cy="0"/>
          </a:xfrm>
          <a:prstGeom prst="line">
            <a:avLst/>
          </a:prstGeom>
          <a:ln w="57150">
            <a:solidFill>
              <a:srgbClr val="002596"/>
            </a:solidFill>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bwMode="auto">
          <a:xfrm>
            <a:off x="723900" y="339747"/>
            <a:ext cx="8502650" cy="47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chemeClr val="tx1"/>
                </a:solidFill>
                <a:latin typeface="Arial Narrow" pitchFamily="34" charset="0"/>
                <a:ea typeface="+mj-ea"/>
                <a:cs typeface="+mj-cs"/>
              </a:defRPr>
            </a:lvl1pPr>
            <a:lvl2pPr algn="ctr" rtl="0" eaLnBrk="1" fontAlgn="base" hangingPunct="1">
              <a:spcBef>
                <a:spcPct val="0"/>
              </a:spcBef>
              <a:spcAft>
                <a:spcPct val="0"/>
              </a:spcAft>
              <a:defRPr sz="3200" b="1">
                <a:solidFill>
                  <a:schemeClr val="tx1"/>
                </a:solidFill>
                <a:latin typeface="Arial Narrow" pitchFamily="34" charset="0"/>
              </a:defRPr>
            </a:lvl2pPr>
            <a:lvl3pPr algn="ctr" rtl="0" eaLnBrk="1" fontAlgn="base" hangingPunct="1">
              <a:spcBef>
                <a:spcPct val="0"/>
              </a:spcBef>
              <a:spcAft>
                <a:spcPct val="0"/>
              </a:spcAft>
              <a:defRPr sz="3200" b="1">
                <a:solidFill>
                  <a:schemeClr val="tx1"/>
                </a:solidFill>
                <a:latin typeface="Arial Narrow" pitchFamily="34" charset="0"/>
              </a:defRPr>
            </a:lvl3pPr>
            <a:lvl4pPr algn="ctr" rtl="0" eaLnBrk="1" fontAlgn="base" hangingPunct="1">
              <a:spcBef>
                <a:spcPct val="0"/>
              </a:spcBef>
              <a:spcAft>
                <a:spcPct val="0"/>
              </a:spcAft>
              <a:defRPr sz="3200" b="1">
                <a:solidFill>
                  <a:schemeClr val="tx1"/>
                </a:solidFill>
                <a:latin typeface="Arial Narrow" pitchFamily="34" charset="0"/>
              </a:defRPr>
            </a:lvl4pPr>
            <a:lvl5pPr algn="ctr" rtl="0" eaLnBrk="1" fontAlgn="base" hangingPunct="1">
              <a:spcBef>
                <a:spcPct val="0"/>
              </a:spcBef>
              <a:spcAft>
                <a:spcPct val="0"/>
              </a:spcAft>
              <a:defRPr sz="3200" b="1">
                <a:solidFill>
                  <a:schemeClr val="tx1"/>
                </a:solidFill>
                <a:latin typeface="Arial Narrow" pitchFamily="34" charset="0"/>
              </a:defRPr>
            </a:lvl5pPr>
            <a:lvl6pPr marL="457200" algn="ctr" rtl="0" eaLnBrk="1" fontAlgn="base" hangingPunct="1">
              <a:spcBef>
                <a:spcPct val="0"/>
              </a:spcBef>
              <a:spcAft>
                <a:spcPct val="0"/>
              </a:spcAft>
              <a:defRPr sz="3200" b="1">
                <a:solidFill>
                  <a:schemeClr val="tx1"/>
                </a:solidFill>
                <a:latin typeface="Arial Narrow" pitchFamily="34" charset="0"/>
              </a:defRPr>
            </a:lvl6pPr>
            <a:lvl7pPr marL="914400" algn="ctr" rtl="0" eaLnBrk="1" fontAlgn="base" hangingPunct="1">
              <a:spcBef>
                <a:spcPct val="0"/>
              </a:spcBef>
              <a:spcAft>
                <a:spcPct val="0"/>
              </a:spcAft>
              <a:defRPr sz="3200" b="1">
                <a:solidFill>
                  <a:schemeClr val="tx1"/>
                </a:solidFill>
                <a:latin typeface="Arial Narrow" pitchFamily="34" charset="0"/>
              </a:defRPr>
            </a:lvl7pPr>
            <a:lvl8pPr marL="1371600" algn="ctr" rtl="0" eaLnBrk="1" fontAlgn="base" hangingPunct="1">
              <a:spcBef>
                <a:spcPct val="0"/>
              </a:spcBef>
              <a:spcAft>
                <a:spcPct val="0"/>
              </a:spcAft>
              <a:defRPr sz="3200" b="1">
                <a:solidFill>
                  <a:schemeClr val="tx1"/>
                </a:solidFill>
                <a:latin typeface="Arial Narrow" pitchFamily="34" charset="0"/>
              </a:defRPr>
            </a:lvl8pPr>
            <a:lvl9pPr marL="1828800" algn="ctr" rtl="0" eaLnBrk="1" fontAlgn="base" hangingPunct="1">
              <a:spcBef>
                <a:spcPct val="0"/>
              </a:spcBef>
              <a:spcAft>
                <a:spcPct val="0"/>
              </a:spcAft>
              <a:defRPr sz="3200" b="1">
                <a:solidFill>
                  <a:schemeClr val="tx1"/>
                </a:solidFill>
                <a:latin typeface="Arial Narrow" pitchFamily="34" charset="0"/>
              </a:defRPr>
            </a:lvl9pPr>
          </a:lstStyle>
          <a:p>
            <a:pPr algn="l">
              <a:tabLst>
                <a:tab pos="3200400" algn="ctr"/>
              </a:tabLst>
            </a:pPr>
            <a:r>
              <a:rPr lang="en-US" sz="3900" smtClean="0">
                <a:latin typeface="Times New Roman" panose="02020603050405020304" pitchFamily="18" charset="0"/>
                <a:cs typeface="Times New Roman" panose="02020603050405020304" pitchFamily="18" charset="0"/>
              </a:rPr>
              <a:t>ORDER </a:t>
            </a:r>
            <a:r>
              <a:rPr lang="en-US" sz="3900">
                <a:latin typeface="Times New Roman" panose="02020603050405020304" pitchFamily="18" charset="0"/>
                <a:cs typeface="Times New Roman" panose="02020603050405020304" pitchFamily="18" charset="0"/>
              </a:rPr>
              <a:t>STATUS FLOW</a:t>
            </a:r>
            <a:endParaRPr lang="en-US" sz="3900">
              <a:solidFill>
                <a:srgbClr val="002596"/>
              </a:solidFill>
              <a:latin typeface="Times New Roman" panose="02020603050405020304" pitchFamily="18" charset="0"/>
              <a:cs typeface="Times New Roman" panose="02020603050405020304" pitchFamily="18" charset="0"/>
            </a:endParaRPr>
          </a:p>
        </p:txBody>
      </p:sp>
      <p:pic>
        <p:nvPicPr>
          <p:cNvPr id="2" name="Kitting Process Simula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3900" y="1544032"/>
            <a:ext cx="8368350" cy="4707196"/>
          </a:xfrm>
          <a:prstGeom prst="rect">
            <a:avLst/>
          </a:prstGeom>
        </p:spPr>
      </p:pic>
      <p:sp>
        <p:nvSpPr>
          <p:cNvPr id="4" name="Oval 3"/>
          <p:cNvSpPr/>
          <p:nvPr/>
        </p:nvSpPr>
        <p:spPr>
          <a:xfrm>
            <a:off x="2586990" y="1636454"/>
            <a:ext cx="205740" cy="2057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ular Callout 2"/>
          <p:cNvSpPr/>
          <p:nvPr/>
        </p:nvSpPr>
        <p:spPr>
          <a:xfrm>
            <a:off x="723900" y="1005840"/>
            <a:ext cx="1965960" cy="400050"/>
          </a:xfrm>
          <a:prstGeom prst="wedgeRoundRectCallout">
            <a:avLst>
              <a:gd name="adj1" fmla="val 49132"/>
              <a:gd name="adj2" fmla="val 128393"/>
              <a:gd name="adj3" fmla="val 1666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latin typeface="Times New Roman" panose="02020603050405020304" pitchFamily="18" charset="0"/>
                <a:cs typeface="Times New Roman" panose="02020603050405020304" pitchFamily="18" charset="0"/>
              </a:rPr>
              <a:t>This is video</a:t>
            </a:r>
            <a:endParaRPr lang="en-US" sz="2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2841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Template_Datalogic_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0</TotalTime>
  <Words>2189</Words>
  <Application>Microsoft Office PowerPoint</Application>
  <PresentationFormat>On-screen Show (4:3)</PresentationFormat>
  <Paragraphs>269</Paragraphs>
  <Slides>32</Slides>
  <Notes>30</Notes>
  <HiddenSlides>0</HiddenSlides>
  <MMClips>1</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Template_Datalogic_2016</vt:lpstr>
      <vt:lpstr>KITTING DETAILED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subject>PPT template</dc:subject>
  <dc:creator/>
  <cp:lastModifiedBy/>
  <cp:revision>1</cp:revision>
  <dcterms:created xsi:type="dcterms:W3CDTF">2016-06-14T06:23:27Z</dcterms:created>
  <dcterms:modified xsi:type="dcterms:W3CDTF">2016-09-24T08:17:43Z</dcterms:modified>
</cp:coreProperties>
</file>